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6" r:id="rId11"/>
    <p:sldId id="267" r:id="rId12"/>
    <p:sldId id="270" r:id="rId13"/>
    <p:sldId id="271" r:id="rId14"/>
    <p:sldId id="273" r:id="rId15"/>
    <p:sldId id="274" r:id="rId16"/>
    <p:sldId id="275" r:id="rId17"/>
    <p:sldId id="276" r:id="rId18"/>
    <p:sldId id="277" r:id="rId19"/>
    <p:sldId id="279" r:id="rId20"/>
    <p:sldId id="282" r:id="rId21"/>
    <p:sldId id="283" r:id="rId22"/>
    <p:sldId id="281" r:id="rId23"/>
    <p:sldId id="284" r:id="rId24"/>
    <p:sldId id="286" r:id="rId25"/>
    <p:sldId id="287" r:id="rId26"/>
  </p:sldIdLst>
  <p:sldSz cx="9144000" cy="6858000" type="screen4x3"/>
  <p:notesSz cx="6858000" cy="9144000"/>
  <p:embeddedFontLst>
    <p:embeddedFont>
      <p:font typeface="Roboto" panose="020B060402020202020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e Pollitt"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482382B0-C2A3-4946-8942-23049FD475A8}">
  <a:tblStyle styleId="{482382B0-C2A3-4946-8942-23049FD475A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0" d="100"/>
          <a:sy n="90" d="100"/>
        </p:scale>
        <p:origin x="-1234" y="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3759838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2es.org/site/assets/uploads/2010/04/what-is-black-carbon.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blissair.com/what-is-pm-2-5.htm"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2es.org/site/assets/uploads/2010/04/what-is-black-carbon.pdf"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blissair.com/what-is-pm-2-5.ht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Next week:  include more constraints such as rain, Grad students conduct their own research, July 4, </a:t>
            </a:r>
            <a:endParaRPr/>
          </a:p>
          <a:p>
            <a:pPr marL="0" lvl="0" indent="0">
              <a:spcBef>
                <a:spcPts val="0"/>
              </a:spcBef>
              <a:spcAft>
                <a:spcPts val="0"/>
              </a:spcAft>
              <a:buNone/>
            </a:pPr>
            <a:r>
              <a:rPr lang="en"/>
              <a:t>Talk about upcoming instrument and difference in pressure from am to pm</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a67367ee4_0_35: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Google Shape;160;g3a67367ee4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PM 2.5 is particles smaller than 2.5 microns (3% of the width of a human hair)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cd75204e8_0_67: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Google Shape;169;g3cd75204e8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30 km^2 area, took data daily (6-8 hrs/day) for a year.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cd75204e8_0_83: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Google Shape;194;g3cd75204e8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Instruments have fans that pull air in through the tubes. Have the actual instruments available for people to see. Note that only two of each are available to us.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cd75204e8_0_98: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 name="Google Shape;207;g3cd75204e8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cd75204e8_0_125: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Google Shape;249;g3cd75204e8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cd75204e8_0_159: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2" name="Google Shape;272;g3cd75204e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Introduce the idea that 60 second data won’t work for our driving loop.  Mention the map is zoomed in from the previous map to show the neighborhood north and south of Hopple Street.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ca804942f_0_21: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8" name="Google Shape;288;g3ca804942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ca804942f_0_29: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7" name="Google Shape;297;g3ca804942f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cd261ecb1_0_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9" name="Google Shape;309;g3cd261ecb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ca804942f_0_53: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Google Shape;335;g3ca804942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c9031b645_0_64: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Google Shape;66;g3c9031b645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e25da80ac_0_8: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3" name="Google Shape;363;g3e25da80a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rtl="0">
              <a:spcBef>
                <a:spcPts val="0"/>
              </a:spcBef>
              <a:spcAft>
                <a:spcPts val="0"/>
              </a:spcAft>
              <a:buSzPts val="1100"/>
              <a:buChar char="●"/>
            </a:pPr>
            <a:r>
              <a:rPr lang="en"/>
              <a:t>Map map behind roads</a:t>
            </a:r>
            <a:endParaRPr/>
          </a:p>
          <a:p>
            <a:pPr marL="457200" lvl="0" indent="-298450" rtl="0">
              <a:spcBef>
                <a:spcPts val="0"/>
              </a:spcBef>
              <a:spcAft>
                <a:spcPts val="0"/>
              </a:spcAft>
              <a:buSzPts val="1100"/>
              <a:buChar char="●"/>
            </a:pPr>
            <a:r>
              <a:rPr lang="en"/>
              <a:t>Add bar graphs that include standard deviation for PM2.5 for walking (am,pm) and driving (am,pm)</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e25da80ac_0_17: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1" name="Google Shape;381;g3e25da80ac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rtl="0">
              <a:spcBef>
                <a:spcPts val="0"/>
              </a:spcBef>
              <a:spcAft>
                <a:spcPts val="0"/>
              </a:spcAft>
              <a:buSzPts val="1100"/>
              <a:buChar char="●"/>
            </a:pPr>
            <a:r>
              <a:rPr lang="en"/>
              <a:t>Map map behind roads</a:t>
            </a:r>
            <a:endParaRPr/>
          </a:p>
          <a:p>
            <a:pPr marL="457200" lvl="0" indent="-298450" rtl="0">
              <a:spcBef>
                <a:spcPts val="0"/>
              </a:spcBef>
              <a:spcAft>
                <a:spcPts val="0"/>
              </a:spcAft>
              <a:buSzPts val="1100"/>
              <a:buChar char="●"/>
            </a:pPr>
            <a:r>
              <a:rPr lang="en"/>
              <a:t>Add bar graphs that include standard deviation for PM2.5 for walking (am,pm) and driving (am,pm)</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cd75204e8_0_203: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3" name="Google Shape;353;g3cd75204e8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rtl="0">
              <a:spcBef>
                <a:spcPts val="0"/>
              </a:spcBef>
              <a:spcAft>
                <a:spcPts val="0"/>
              </a:spcAft>
              <a:buSzPts val="1100"/>
              <a:buChar char="●"/>
            </a:pPr>
            <a:r>
              <a:rPr lang="en"/>
              <a:t>Map map behind roads</a:t>
            </a:r>
            <a:endParaRPr/>
          </a:p>
          <a:p>
            <a:pPr marL="457200" lvl="0" indent="-298450">
              <a:spcBef>
                <a:spcPts val="0"/>
              </a:spcBef>
              <a:spcAft>
                <a:spcPts val="0"/>
              </a:spcAft>
              <a:buSzPts val="1100"/>
              <a:buChar char="●"/>
            </a:pPr>
            <a:r>
              <a:rPr lang="en"/>
              <a:t>Add bar graphs that include standard deviation for PM2.5 for walking (am,pm) and driving (am,pm)</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3e316d5e78_0_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9" name="Google Shape;399;g3e316d5e7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c9031b645_0_35: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7" name="Google Shape;417;g3c9031b645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c9031b645_0_4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2" name="Google Shape;432;g3c9031b64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c9031b645_0_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Google Shape;73;g3c9031b6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cd75204e8_0_5: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Google Shape;80;g3cd75204e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c9031b645_0_5: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Google Shape;89;g3c9031b64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ca804942f_0_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Google Shape;97;g3ca80494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BC is produced both naturally and by human activities as a result of the incomplete combustion of fossil fuels, biofuels, and biomass. Primary sources include emissions from diesel engines, cook stoves, wood burning and forest fires. (</a:t>
            </a:r>
            <a:r>
              <a:rPr lang="en" u="sng">
                <a:solidFill>
                  <a:schemeClr val="hlink"/>
                </a:solidFill>
                <a:hlinkClick r:id="rId3"/>
              </a:rPr>
              <a:t>https://www.c2es.org/site/assets/uploads/2010/04/what-is-black-carbon.pdf</a:t>
            </a:r>
            <a:r>
              <a:rPr lang="en"/>
              <a:t>)</a:t>
            </a:r>
            <a:endParaRPr/>
          </a:p>
          <a:p>
            <a:pPr marL="0" lvl="0" indent="0">
              <a:spcBef>
                <a:spcPts val="0"/>
              </a:spcBef>
              <a:spcAft>
                <a:spcPts val="0"/>
              </a:spcAft>
              <a:buNone/>
            </a:pPr>
            <a:r>
              <a:rPr lang="en" sz="1200" b="1">
                <a:solidFill>
                  <a:srgbClr val="222222"/>
                </a:solidFill>
                <a:highlight>
                  <a:srgbClr val="FFFFFF"/>
                </a:highlight>
                <a:latin typeface="Roboto"/>
                <a:ea typeface="Roboto"/>
                <a:cs typeface="Roboto"/>
                <a:sym typeface="Roboto"/>
              </a:rPr>
              <a:t>PM2</a:t>
            </a:r>
            <a:r>
              <a:rPr lang="en" sz="1200">
                <a:solidFill>
                  <a:srgbClr val="222222"/>
                </a:solidFill>
                <a:highlight>
                  <a:srgbClr val="FFFFFF"/>
                </a:highlight>
                <a:latin typeface="Roboto"/>
                <a:ea typeface="Roboto"/>
                <a:cs typeface="Roboto"/>
                <a:sym typeface="Roboto"/>
              </a:rPr>
              <a:t>.</a:t>
            </a:r>
            <a:r>
              <a:rPr lang="en" sz="1200" b="1">
                <a:solidFill>
                  <a:srgbClr val="222222"/>
                </a:solidFill>
                <a:highlight>
                  <a:srgbClr val="FFFFFF"/>
                </a:highlight>
                <a:latin typeface="Roboto"/>
                <a:ea typeface="Roboto"/>
                <a:cs typeface="Roboto"/>
                <a:sym typeface="Roboto"/>
              </a:rPr>
              <a:t>5</a:t>
            </a:r>
            <a:r>
              <a:rPr lang="en" sz="1200">
                <a:solidFill>
                  <a:srgbClr val="222222"/>
                </a:solidFill>
                <a:highlight>
                  <a:srgbClr val="FFFFFF"/>
                </a:highlight>
                <a:latin typeface="Roboto"/>
                <a:ea typeface="Roboto"/>
                <a:cs typeface="Roboto"/>
                <a:sym typeface="Roboto"/>
              </a:rPr>
              <a:t> refers to atmospheric particulate matter (PM) that have a diameter of less than 2.5 micrometers, which is about 3% the diameter of a human hair. (</a:t>
            </a:r>
            <a:r>
              <a:rPr lang="en" sz="1200" u="sng">
                <a:solidFill>
                  <a:schemeClr val="hlink"/>
                </a:solidFill>
                <a:highlight>
                  <a:srgbClr val="FFFFFF"/>
                </a:highlight>
                <a:latin typeface="Roboto"/>
                <a:ea typeface="Roboto"/>
                <a:cs typeface="Roboto"/>
                <a:sym typeface="Roboto"/>
                <a:hlinkClick r:id="rId4"/>
              </a:rPr>
              <a:t>https://blissair.com/what-is-pm-2-5.htm</a:t>
            </a:r>
            <a:r>
              <a:rPr lang="en" sz="1200">
                <a:solidFill>
                  <a:srgbClr val="222222"/>
                </a:solidFill>
                <a:highlight>
                  <a:srgbClr val="FFFFFF"/>
                </a:highlight>
                <a:latin typeface="Roboto"/>
                <a:ea typeface="Roboto"/>
                <a:cs typeface="Roboto"/>
                <a:sym typeface="Roboto"/>
              </a:rPr>
              <a:t>)</a:t>
            </a:r>
            <a:endParaRPr sz="1200">
              <a:solidFill>
                <a:srgbClr val="222222"/>
              </a:solidFill>
              <a:highlight>
                <a:srgbClr val="FFFFFF"/>
              </a:highlight>
              <a:latin typeface="Roboto"/>
              <a:ea typeface="Roboto"/>
              <a:cs typeface="Roboto"/>
              <a:sym typeface="Roboto"/>
            </a:endParaRPr>
          </a:p>
          <a:p>
            <a:pPr marL="0" lvl="0" indent="0">
              <a:spcBef>
                <a:spcPts val="0"/>
              </a:spcBef>
              <a:spcAft>
                <a:spcPts val="0"/>
              </a:spcAft>
              <a:buNone/>
            </a:pPr>
            <a:endParaRPr sz="1200">
              <a:solidFill>
                <a:srgbClr val="222222"/>
              </a:solidFill>
              <a:highlight>
                <a:srgbClr val="FFFFFF"/>
              </a:highlight>
              <a:latin typeface="Roboto"/>
              <a:ea typeface="Roboto"/>
              <a:cs typeface="Roboto"/>
              <a:sym typeface="Roboto"/>
            </a:endParaRPr>
          </a:p>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cd75204e8_0_33: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Google Shape;113;g3cd75204e8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BC is produced both naturally and by human activities as a result of the incomplete combustion of fossil fuels, biofuels, and biomass. Primary sources include emissions from diesel engines, cook stoves, wood burning and forest fires. (</a:t>
            </a:r>
            <a:r>
              <a:rPr lang="en" u="sng">
                <a:solidFill>
                  <a:schemeClr val="hlink"/>
                </a:solidFill>
                <a:hlinkClick r:id="rId3"/>
              </a:rPr>
              <a:t>https://www.c2es.org/site/assets/uploads/2010/04/what-is-black-carbon.pdf</a:t>
            </a:r>
            <a:r>
              <a:rPr lang="en"/>
              <a:t>)</a:t>
            </a:r>
            <a:endParaRPr/>
          </a:p>
          <a:p>
            <a:pPr marL="0" lvl="0" indent="0" rtl="0">
              <a:spcBef>
                <a:spcPts val="0"/>
              </a:spcBef>
              <a:spcAft>
                <a:spcPts val="0"/>
              </a:spcAft>
              <a:buNone/>
            </a:pPr>
            <a:r>
              <a:rPr lang="en" sz="1200" b="1">
                <a:solidFill>
                  <a:srgbClr val="222222"/>
                </a:solidFill>
                <a:highlight>
                  <a:srgbClr val="FFFFFF"/>
                </a:highlight>
                <a:latin typeface="Roboto"/>
                <a:ea typeface="Roboto"/>
                <a:cs typeface="Roboto"/>
                <a:sym typeface="Roboto"/>
              </a:rPr>
              <a:t>PM2</a:t>
            </a:r>
            <a:r>
              <a:rPr lang="en" sz="1200">
                <a:solidFill>
                  <a:srgbClr val="222222"/>
                </a:solidFill>
                <a:highlight>
                  <a:srgbClr val="FFFFFF"/>
                </a:highlight>
                <a:latin typeface="Roboto"/>
                <a:ea typeface="Roboto"/>
                <a:cs typeface="Roboto"/>
                <a:sym typeface="Roboto"/>
              </a:rPr>
              <a:t>.</a:t>
            </a:r>
            <a:r>
              <a:rPr lang="en" sz="1200" b="1">
                <a:solidFill>
                  <a:srgbClr val="222222"/>
                </a:solidFill>
                <a:highlight>
                  <a:srgbClr val="FFFFFF"/>
                </a:highlight>
                <a:latin typeface="Roboto"/>
                <a:ea typeface="Roboto"/>
                <a:cs typeface="Roboto"/>
                <a:sym typeface="Roboto"/>
              </a:rPr>
              <a:t>5</a:t>
            </a:r>
            <a:r>
              <a:rPr lang="en" sz="1200">
                <a:solidFill>
                  <a:srgbClr val="222222"/>
                </a:solidFill>
                <a:highlight>
                  <a:srgbClr val="FFFFFF"/>
                </a:highlight>
                <a:latin typeface="Roboto"/>
                <a:ea typeface="Roboto"/>
                <a:cs typeface="Roboto"/>
                <a:sym typeface="Roboto"/>
              </a:rPr>
              <a:t> refers to atmospheric particulate matter (PM) that have a diameter of less than 2.5 micrometers, which is about 3% the diameter of a human hair. (</a:t>
            </a:r>
            <a:r>
              <a:rPr lang="en" sz="1200" u="sng">
                <a:solidFill>
                  <a:schemeClr val="hlink"/>
                </a:solidFill>
                <a:highlight>
                  <a:srgbClr val="FFFFFF"/>
                </a:highlight>
                <a:latin typeface="Roboto"/>
                <a:ea typeface="Roboto"/>
                <a:cs typeface="Roboto"/>
                <a:sym typeface="Roboto"/>
                <a:hlinkClick r:id="rId4"/>
              </a:rPr>
              <a:t>https://blissair.com/what-is-pm-2-5.htm</a:t>
            </a:r>
            <a:r>
              <a:rPr lang="en" sz="1200">
                <a:solidFill>
                  <a:srgbClr val="222222"/>
                </a:solidFill>
                <a:highlight>
                  <a:srgbClr val="FFFFFF"/>
                </a:highlight>
                <a:latin typeface="Roboto"/>
                <a:ea typeface="Roboto"/>
                <a:cs typeface="Roboto"/>
                <a:sym typeface="Roboto"/>
              </a:rPr>
              <a:t>)</a:t>
            </a:r>
            <a:endParaRPr sz="1200">
              <a:solidFill>
                <a:srgbClr val="222222"/>
              </a:solidFill>
              <a:highlight>
                <a:srgbClr val="FFFFFF"/>
              </a:highlight>
              <a:latin typeface="Roboto"/>
              <a:ea typeface="Roboto"/>
              <a:cs typeface="Roboto"/>
              <a:sym typeface="Roboto"/>
            </a:endParaRPr>
          </a:p>
          <a:p>
            <a:pPr marL="0" lvl="0" indent="0" rtl="0">
              <a:spcBef>
                <a:spcPts val="0"/>
              </a:spcBef>
              <a:spcAft>
                <a:spcPts val="0"/>
              </a:spcAft>
              <a:buNone/>
            </a:pPr>
            <a:endParaRPr sz="1200">
              <a:solidFill>
                <a:srgbClr val="222222"/>
              </a:solidFill>
              <a:highlight>
                <a:srgbClr val="FFFFFF"/>
              </a:highlight>
              <a:latin typeface="Roboto"/>
              <a:ea typeface="Roboto"/>
              <a:cs typeface="Roboto"/>
              <a:sym typeface="Roboto"/>
            </a:endParaRPr>
          </a:p>
          <a:p>
            <a:pPr marL="0" lvl="0" indent="0"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cd75204e8_0_59: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Google Shape;134;g3cd75204e8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PM 2.5 is particles smaller than 2.5 microns (3% of the width of a human hair)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a67367ee4_0_44: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Google Shape;142;g3a67367ee4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PM 2.5 is particles smaller than 2.5 microns (3% of the width of a human hair)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lvl1pPr lvl="0" algn="l" rtl="0">
              <a:buNone/>
              <a:defRPr/>
            </a:lvl1pPr>
            <a:lvl2pPr lvl="1" algn="l" rtl="0">
              <a:buNone/>
              <a:defRPr/>
            </a:lvl2pPr>
            <a:lvl3pPr lvl="2" algn="l" rtl="0">
              <a:buNone/>
              <a:defRPr/>
            </a:lvl3pPr>
            <a:lvl4pPr lvl="3" algn="l" rtl="0">
              <a:buNone/>
              <a:defRPr/>
            </a:lvl4pPr>
            <a:lvl5pPr lvl="4" algn="l" rtl="0">
              <a:buNone/>
              <a:defRPr/>
            </a:lvl5pPr>
            <a:lvl6pPr lvl="5" algn="l" rtl="0">
              <a:buNone/>
              <a:defRPr/>
            </a:lvl6pPr>
            <a:lvl7pPr lvl="6" algn="l" rtl="0">
              <a:buNone/>
              <a:defRPr/>
            </a:lvl7pPr>
            <a:lvl8pPr lvl="7" algn="l" rtl="0">
              <a:buNone/>
              <a:defRPr/>
            </a:lvl8pPr>
            <a:lvl9pPr lvl="8" algn="l"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76192" y="6409497"/>
            <a:ext cx="548700" cy="524700"/>
          </a:xfrm>
          <a:prstGeom prst="rect">
            <a:avLst/>
          </a:prstGeom>
          <a:noFill/>
          <a:ln>
            <a:noFill/>
          </a:ln>
        </p:spPr>
        <p:txBody>
          <a:bodyPr spcFirstLastPara="1" wrap="square" lIns="91425" tIns="91425" rIns="91425" bIns="91425" anchor="ctr" anchorCtr="0">
            <a:noAutofit/>
          </a:bodyPr>
          <a:lstStyle>
            <a:lvl1pPr lvl="0" algn="r" rtl="0">
              <a:buNone/>
              <a:defRPr sz="1800" b="1">
                <a:solidFill>
                  <a:srgbClr val="FFFFFF"/>
                </a:solidFill>
              </a:defRPr>
            </a:lvl1pPr>
            <a:lvl2pPr lvl="1" algn="r" rtl="0">
              <a:buNone/>
              <a:defRPr sz="1800" b="1">
                <a:solidFill>
                  <a:srgbClr val="FFFFFF"/>
                </a:solidFill>
              </a:defRPr>
            </a:lvl2pPr>
            <a:lvl3pPr lvl="2" algn="r" rtl="0">
              <a:buNone/>
              <a:defRPr sz="1800" b="1">
                <a:solidFill>
                  <a:srgbClr val="FFFFFF"/>
                </a:solidFill>
              </a:defRPr>
            </a:lvl3pPr>
            <a:lvl4pPr lvl="3" algn="r" rtl="0">
              <a:buNone/>
              <a:defRPr sz="1800" b="1">
                <a:solidFill>
                  <a:srgbClr val="FFFFFF"/>
                </a:solidFill>
              </a:defRPr>
            </a:lvl4pPr>
            <a:lvl5pPr lvl="4" algn="r" rtl="0">
              <a:buNone/>
              <a:defRPr sz="1800" b="1">
                <a:solidFill>
                  <a:srgbClr val="FFFFFF"/>
                </a:solidFill>
              </a:defRPr>
            </a:lvl5pPr>
            <a:lvl6pPr lvl="5" algn="r" rtl="0">
              <a:buNone/>
              <a:defRPr sz="1800" b="1">
                <a:solidFill>
                  <a:srgbClr val="FFFFFF"/>
                </a:solidFill>
              </a:defRPr>
            </a:lvl6pPr>
            <a:lvl7pPr lvl="6" algn="r" rtl="0">
              <a:buNone/>
              <a:defRPr sz="1800" b="1">
                <a:solidFill>
                  <a:srgbClr val="FFFFFF"/>
                </a:solidFill>
              </a:defRPr>
            </a:lvl7pPr>
            <a:lvl8pPr lvl="7" algn="r" rtl="0">
              <a:buNone/>
              <a:defRPr sz="1800" b="1">
                <a:solidFill>
                  <a:srgbClr val="FFFFFF"/>
                </a:solidFill>
              </a:defRPr>
            </a:lvl8pPr>
            <a:lvl9pPr lvl="8" algn="r" rtl="0">
              <a:buNone/>
              <a:defRPr sz="1800" b="1">
                <a:solidFill>
                  <a:srgbClr val="FFFFFF"/>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jpg"/></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51.jpg"/><Relationship Id="rId4" Type="http://schemas.openxmlformats.org/officeDocument/2006/relationships/hyperlink" Target="https://creativecommons.org/licenses/by-sa/3.0)"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0" y="0"/>
            <a:ext cx="9144000" cy="1349100"/>
          </a:xfrm>
          <a:prstGeom prst="rect">
            <a:avLst/>
          </a:prstGeom>
          <a:solidFill>
            <a:srgbClr val="CC0000"/>
          </a:solidFill>
        </p:spPr>
        <p:txBody>
          <a:bodyPr spcFirstLastPara="1" wrap="square" lIns="91425" tIns="91425" rIns="91425" bIns="91425" anchor="b" anchorCtr="0">
            <a:noAutofit/>
          </a:bodyPr>
          <a:lstStyle/>
          <a:p>
            <a:pPr marL="0" lvl="0" indent="0">
              <a:spcBef>
                <a:spcPts val="0"/>
              </a:spcBef>
              <a:spcAft>
                <a:spcPts val="0"/>
              </a:spcAft>
              <a:buNone/>
            </a:pPr>
            <a:r>
              <a:rPr lang="en" sz="3600">
                <a:solidFill>
                  <a:srgbClr val="FFFFFF"/>
                </a:solidFill>
              </a:rPr>
              <a:t>RET Project: Air Quality Monitoring </a:t>
            </a:r>
            <a:endParaRPr sz="3600">
              <a:solidFill>
                <a:srgbClr val="FFFFFF"/>
              </a:solidFill>
            </a:endParaRPr>
          </a:p>
          <a:p>
            <a:pPr marL="0" lvl="0" indent="0">
              <a:spcBef>
                <a:spcPts val="0"/>
              </a:spcBef>
              <a:spcAft>
                <a:spcPts val="0"/>
              </a:spcAft>
              <a:buNone/>
            </a:pPr>
            <a:r>
              <a:rPr lang="en" sz="3600">
                <a:solidFill>
                  <a:srgbClr val="FFFFFF"/>
                </a:solidFill>
              </a:rPr>
              <a:t>Near a Major Roadway</a:t>
            </a:r>
            <a:endParaRPr sz="3600">
              <a:solidFill>
                <a:srgbClr val="FFFFFF"/>
              </a:solidFill>
            </a:endParaRPr>
          </a:p>
        </p:txBody>
      </p:sp>
      <p:sp>
        <p:nvSpPr>
          <p:cNvPr id="55" name="Google Shape;55;p13"/>
          <p:cNvSpPr txBox="1">
            <a:spLocks noGrp="1"/>
          </p:cNvSpPr>
          <p:nvPr>
            <p:ph type="subTitle" idx="1"/>
          </p:nvPr>
        </p:nvSpPr>
        <p:spPr>
          <a:xfrm>
            <a:off x="6900" y="1400272"/>
            <a:ext cx="4077300" cy="2084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solidFill>
                  <a:srgbClr val="000000"/>
                </a:solidFill>
              </a:rPr>
              <a:t>Dean Stocker</a:t>
            </a:r>
            <a:endParaRPr b="1">
              <a:solidFill>
                <a:srgbClr val="000000"/>
              </a:solidFill>
            </a:endParaRPr>
          </a:p>
          <a:p>
            <a:pPr marL="0" lvl="0" indent="0" rtl="0">
              <a:spcBef>
                <a:spcPts val="0"/>
              </a:spcBef>
              <a:spcAft>
                <a:spcPts val="0"/>
              </a:spcAft>
              <a:buNone/>
            </a:pPr>
            <a:r>
              <a:rPr lang="en">
                <a:solidFill>
                  <a:srgbClr val="000000"/>
                </a:solidFill>
              </a:rPr>
              <a:t>University of Cincinnati Blue Ash College</a:t>
            </a:r>
            <a:endParaRPr>
              <a:solidFill>
                <a:srgbClr val="000000"/>
              </a:solidFill>
            </a:endParaRPr>
          </a:p>
          <a:p>
            <a:pPr marL="0" lvl="0" indent="0" rtl="0">
              <a:spcBef>
                <a:spcPts val="0"/>
              </a:spcBef>
              <a:spcAft>
                <a:spcPts val="0"/>
              </a:spcAft>
              <a:buNone/>
            </a:pPr>
            <a:r>
              <a:rPr lang="en">
                <a:solidFill>
                  <a:srgbClr val="000000"/>
                </a:solidFill>
              </a:rPr>
              <a:t>Physics</a:t>
            </a:r>
            <a:endParaRPr>
              <a:solidFill>
                <a:srgbClr val="000000"/>
              </a:solidFill>
            </a:endParaRPr>
          </a:p>
          <a:p>
            <a:pPr marL="0" lvl="0" indent="0">
              <a:spcBef>
                <a:spcPts val="0"/>
              </a:spcBef>
              <a:spcAft>
                <a:spcPts val="0"/>
              </a:spcAft>
              <a:buNone/>
            </a:pPr>
            <a:endParaRPr>
              <a:solidFill>
                <a:srgbClr val="000000"/>
              </a:solidFill>
            </a:endParaRPr>
          </a:p>
        </p:txBody>
      </p:sp>
      <p:sp>
        <p:nvSpPr>
          <p:cNvPr id="56" name="Google Shape;56;p13"/>
          <p:cNvSpPr txBox="1"/>
          <p:nvPr/>
        </p:nvSpPr>
        <p:spPr>
          <a:xfrm>
            <a:off x="5409450" y="1400275"/>
            <a:ext cx="3748800" cy="208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800" b="1"/>
              <a:t>Marie Pollitt</a:t>
            </a:r>
            <a:endParaRPr sz="2800" b="1"/>
          </a:p>
          <a:p>
            <a:pPr marL="0" lvl="0" indent="0" algn="ctr" rtl="0">
              <a:spcBef>
                <a:spcPts val="0"/>
              </a:spcBef>
              <a:spcAft>
                <a:spcPts val="0"/>
              </a:spcAft>
              <a:buClr>
                <a:schemeClr val="dk1"/>
              </a:buClr>
              <a:buSzPts val="1100"/>
              <a:buFont typeface="Arial"/>
              <a:buNone/>
            </a:pPr>
            <a:r>
              <a:rPr lang="en" sz="2800"/>
              <a:t>Felicity-Franklin Middle School</a:t>
            </a:r>
            <a:endParaRPr sz="2800"/>
          </a:p>
          <a:p>
            <a:pPr marL="0" lvl="0" indent="0" algn="ctr" rtl="0">
              <a:spcBef>
                <a:spcPts val="0"/>
              </a:spcBef>
              <a:spcAft>
                <a:spcPts val="0"/>
              </a:spcAft>
              <a:buClr>
                <a:schemeClr val="dk1"/>
              </a:buClr>
              <a:buSzPts val="1100"/>
              <a:buFont typeface="Arial"/>
              <a:buNone/>
            </a:pPr>
            <a:r>
              <a:rPr lang="en" sz="2800"/>
              <a:t>8th Grade Science</a:t>
            </a:r>
            <a:endParaRPr sz="2800"/>
          </a:p>
          <a:p>
            <a:pPr marL="0" lvl="0" indent="0" algn="ctr">
              <a:spcBef>
                <a:spcPts val="0"/>
              </a:spcBef>
              <a:spcAft>
                <a:spcPts val="0"/>
              </a:spcAft>
              <a:buNone/>
            </a:pPr>
            <a:endParaRPr/>
          </a:p>
        </p:txBody>
      </p:sp>
      <p:sp>
        <p:nvSpPr>
          <p:cNvPr id="59" name="Google Shape;59;p13"/>
          <p:cNvSpPr txBox="1">
            <a:spLocks noGrp="1"/>
          </p:cNvSpPr>
          <p:nvPr>
            <p:ph type="sldNum" idx="12"/>
          </p:nvPr>
        </p:nvSpPr>
        <p:spPr>
          <a:xfrm>
            <a:off x="76208" y="6409497"/>
            <a:ext cx="548700" cy="524700"/>
          </a:xfrm>
          <a:prstGeom prst="rect">
            <a:avLst/>
          </a:prstGeom>
        </p:spPr>
        <p:txBody>
          <a:bodyPr spcFirstLastPara="1" wrap="square" lIns="91425" tIns="91425" rIns="91425" bIns="91425" anchor="ctr" anchorCtr="0">
            <a:noAutofit/>
          </a:bodyPr>
          <a:lstStyle/>
          <a:p>
            <a:pPr marL="0" lvl="0" indent="0" algn="l">
              <a:spcBef>
                <a:spcPts val="0"/>
              </a:spcBef>
              <a:spcAft>
                <a:spcPts val="0"/>
              </a:spcAft>
              <a:buNone/>
            </a:pPr>
            <a:fld id="{00000000-1234-1234-1234-123412341234}" type="slidenum">
              <a:rPr lang="en"/>
              <a:t>1</a:t>
            </a:fld>
            <a:endParaRPr/>
          </a:p>
        </p:txBody>
      </p:sp>
      <p:pic>
        <p:nvPicPr>
          <p:cNvPr id="60" name="Google Shape;60;p13"/>
          <p:cNvPicPr preferRelativeResize="0"/>
          <p:nvPr/>
        </p:nvPicPr>
        <p:blipFill>
          <a:blip r:embed="rId3">
            <a:alphaModFix/>
          </a:blip>
          <a:stretch>
            <a:fillRect/>
          </a:stretch>
        </p:blipFill>
        <p:spPr>
          <a:xfrm>
            <a:off x="3619500" y="3429000"/>
            <a:ext cx="1905000" cy="1914525"/>
          </a:xfrm>
          <a:prstGeom prst="rect">
            <a:avLst/>
          </a:prstGeom>
          <a:noFill/>
          <a:ln>
            <a:noFill/>
          </a:ln>
        </p:spPr>
      </p:pic>
      <p:sp>
        <p:nvSpPr>
          <p:cNvPr id="61" name="Google Shape;61;p13"/>
          <p:cNvSpPr txBox="1"/>
          <p:nvPr/>
        </p:nvSpPr>
        <p:spPr>
          <a:xfrm>
            <a:off x="2512050" y="5286475"/>
            <a:ext cx="4119900" cy="977700"/>
          </a:xfrm>
          <a:prstGeom prst="rect">
            <a:avLst/>
          </a:prstGeom>
          <a:noFill/>
          <a:ln>
            <a:noFill/>
          </a:ln>
        </p:spPr>
        <p:txBody>
          <a:bodyPr spcFirstLastPara="1" wrap="square" lIns="91425" tIns="91425" rIns="91425" bIns="91425" anchor="ctr" anchorCtr="0">
            <a:noAutofit/>
          </a:bodyPr>
          <a:lstStyle/>
          <a:p>
            <a:pPr marL="0" lvl="0" indent="0" algn="ctr" rtl="0">
              <a:lnSpc>
                <a:spcPct val="120000"/>
              </a:lnSpc>
              <a:spcBef>
                <a:spcPts val="0"/>
              </a:spcBef>
              <a:spcAft>
                <a:spcPts val="0"/>
              </a:spcAft>
              <a:buNone/>
            </a:pPr>
            <a:r>
              <a:rPr lang="en" b="1">
                <a:solidFill>
                  <a:schemeClr val="dk1"/>
                </a:solidFill>
              </a:rPr>
              <a:t>The RET program is funded by </a:t>
            </a:r>
            <a:endParaRPr b="1">
              <a:solidFill>
                <a:schemeClr val="dk1"/>
              </a:solidFill>
            </a:endParaRPr>
          </a:p>
          <a:p>
            <a:pPr marL="0" lvl="0" indent="0" algn="ctr" rtl="0">
              <a:lnSpc>
                <a:spcPct val="120000"/>
              </a:lnSpc>
              <a:spcBef>
                <a:spcPts val="0"/>
              </a:spcBef>
              <a:spcAft>
                <a:spcPts val="0"/>
              </a:spcAft>
              <a:buNone/>
            </a:pPr>
            <a:r>
              <a:rPr lang="en" b="1">
                <a:solidFill>
                  <a:schemeClr val="dk1"/>
                </a:solidFill>
              </a:rPr>
              <a:t>the National Science Foundation, </a:t>
            </a:r>
            <a:endParaRPr b="1">
              <a:solidFill>
                <a:schemeClr val="dk1"/>
              </a:solidFill>
            </a:endParaRPr>
          </a:p>
          <a:p>
            <a:pPr marL="0" lvl="0" indent="0" algn="ctr" rtl="0">
              <a:lnSpc>
                <a:spcPct val="120000"/>
              </a:lnSpc>
              <a:spcBef>
                <a:spcPts val="0"/>
              </a:spcBef>
              <a:spcAft>
                <a:spcPts val="0"/>
              </a:spcAft>
              <a:buNone/>
            </a:pPr>
            <a:r>
              <a:rPr lang="en" b="1">
                <a:solidFill>
                  <a:schemeClr val="dk1"/>
                </a:solidFill>
              </a:rPr>
              <a:t>Grant ID# EEC-1710826 </a:t>
            </a:r>
            <a:endParaRPr b="1">
              <a:solidFill>
                <a:schemeClr val="dk1"/>
              </a:solidFill>
            </a:endParaRPr>
          </a:p>
        </p:txBody>
      </p:sp>
      <p:pic>
        <p:nvPicPr>
          <p:cNvPr id="62" name="Google Shape;62;p13"/>
          <p:cNvPicPr preferRelativeResize="0"/>
          <p:nvPr/>
        </p:nvPicPr>
        <p:blipFill>
          <a:blip r:embed="rId4">
            <a:alphaModFix/>
          </a:blip>
          <a:stretch>
            <a:fillRect/>
          </a:stretch>
        </p:blipFill>
        <p:spPr>
          <a:xfrm>
            <a:off x="6331350" y="3230747"/>
            <a:ext cx="1905000" cy="1905000"/>
          </a:xfrm>
          <a:prstGeom prst="rect">
            <a:avLst/>
          </a:prstGeom>
          <a:noFill/>
          <a:ln>
            <a:noFill/>
          </a:ln>
        </p:spPr>
      </p:pic>
      <p:pic>
        <p:nvPicPr>
          <p:cNvPr id="63" name="Google Shape;63;p13"/>
          <p:cNvPicPr preferRelativeResize="0"/>
          <p:nvPr/>
        </p:nvPicPr>
        <p:blipFill>
          <a:blip r:embed="rId5">
            <a:alphaModFix/>
          </a:blip>
          <a:stretch>
            <a:fillRect/>
          </a:stretch>
        </p:blipFill>
        <p:spPr>
          <a:xfrm>
            <a:off x="1093050" y="3338822"/>
            <a:ext cx="1905000" cy="190500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3"/>
          <p:cNvSpPr txBox="1">
            <a:spLocks noGrp="1"/>
          </p:cNvSpPr>
          <p:nvPr>
            <p:ph type="body" idx="1"/>
          </p:nvPr>
        </p:nvSpPr>
        <p:spPr>
          <a:xfrm>
            <a:off x="628950" y="4339475"/>
            <a:ext cx="7886100" cy="15780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Clr>
                <a:schemeClr val="dk1"/>
              </a:buClr>
              <a:buSzPts val="1100"/>
              <a:buFont typeface="Arial"/>
              <a:buNone/>
            </a:pPr>
            <a:r>
              <a:rPr lang="en">
                <a:solidFill>
                  <a:schemeClr val="dk1"/>
                </a:solidFill>
              </a:rPr>
              <a:t>Janssen, N. A., Hoek, G., Simic-Lawson, M., Fischer, P., van Bree, Ll, et al. (2011). “Black carbon as an additional indicator of adverse health effects of airborne particles compared with PM10 and PM2.5”. </a:t>
            </a:r>
            <a:r>
              <a:rPr lang="en" i="1">
                <a:solidFill>
                  <a:schemeClr val="dk1"/>
                </a:solidFill>
              </a:rPr>
              <a:t>Environmental Health Perspectives, </a:t>
            </a:r>
            <a:r>
              <a:rPr lang="en">
                <a:solidFill>
                  <a:schemeClr val="dk1"/>
                </a:solidFill>
              </a:rPr>
              <a:t>119(12), 1691-1699</a:t>
            </a:r>
            <a:r>
              <a:rPr lang="en" i="1">
                <a:solidFill>
                  <a:schemeClr val="dk1"/>
                </a:solidFill>
              </a:rPr>
              <a:t>.</a:t>
            </a:r>
            <a:endParaRPr/>
          </a:p>
        </p:txBody>
      </p:sp>
      <p:sp>
        <p:nvSpPr>
          <p:cNvPr id="163" name="Google Shape;163;p23"/>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10</a:t>
            </a:fld>
            <a:endParaRPr/>
          </a:p>
        </p:txBody>
      </p:sp>
      <p:sp>
        <p:nvSpPr>
          <p:cNvPr id="164" name="Google Shape;164;p23"/>
          <p:cNvSpPr txBox="1">
            <a:spLocks noGrp="1"/>
          </p:cNvSpPr>
          <p:nvPr>
            <p:ph type="ctrTitle" idx="4294967295"/>
          </p:nvPr>
        </p:nvSpPr>
        <p:spPr>
          <a:xfrm>
            <a:off x="0" y="0"/>
            <a:ext cx="7753200" cy="743400"/>
          </a:xfrm>
          <a:prstGeom prst="rect">
            <a:avLst/>
          </a:prstGeom>
          <a:solidFill>
            <a:srgbClr val="CC0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rPr>
              <a:t>Background Literature Review</a:t>
            </a:r>
            <a:endParaRPr sz="3600">
              <a:solidFill>
                <a:srgbClr val="FFFFFF"/>
              </a:solidFill>
            </a:endParaRPr>
          </a:p>
        </p:txBody>
      </p:sp>
      <p:pic>
        <p:nvPicPr>
          <p:cNvPr id="165" name="Google Shape;165;p23"/>
          <p:cNvPicPr preferRelativeResize="0"/>
          <p:nvPr/>
        </p:nvPicPr>
        <p:blipFill>
          <a:blip r:embed="rId3">
            <a:alphaModFix/>
          </a:blip>
          <a:stretch>
            <a:fillRect/>
          </a:stretch>
        </p:blipFill>
        <p:spPr>
          <a:xfrm>
            <a:off x="7753084" y="-1"/>
            <a:ext cx="1390916" cy="743399"/>
          </a:xfrm>
          <a:prstGeom prst="rect">
            <a:avLst/>
          </a:prstGeom>
          <a:noFill/>
          <a:ln>
            <a:noFill/>
          </a:ln>
        </p:spPr>
      </p:pic>
      <p:graphicFrame>
        <p:nvGraphicFramePr>
          <p:cNvPr id="166" name="Google Shape;166;p23"/>
          <p:cNvGraphicFramePr/>
          <p:nvPr/>
        </p:nvGraphicFramePr>
        <p:xfrm>
          <a:off x="952500" y="1097625"/>
          <a:ext cx="7239000" cy="2743110"/>
        </p:xfrm>
        <a:graphic>
          <a:graphicData uri="http://schemas.openxmlformats.org/drawingml/2006/table">
            <a:tbl>
              <a:tblPr>
                <a:noFill/>
                <a:tableStyleId>{482382B0-C2A3-4946-8942-23049FD475A8}</a:tableStyleId>
              </a:tblPr>
              <a:tblGrid>
                <a:gridCol w="2413000">
                  <a:extLst>
                    <a:ext uri="{9D8B030D-6E8A-4147-A177-3AD203B41FA5}">
                      <a16:colId xmlns="" xmlns:a16="http://schemas.microsoft.com/office/drawing/2014/main" val="20000"/>
                    </a:ext>
                  </a:extLst>
                </a:gridCol>
                <a:gridCol w="2413000">
                  <a:extLst>
                    <a:ext uri="{9D8B030D-6E8A-4147-A177-3AD203B41FA5}">
                      <a16:colId xmlns="" xmlns:a16="http://schemas.microsoft.com/office/drawing/2014/main" val="20001"/>
                    </a:ext>
                  </a:extLst>
                </a:gridCol>
                <a:gridCol w="2413000">
                  <a:extLst>
                    <a:ext uri="{9D8B030D-6E8A-4147-A177-3AD203B41FA5}">
                      <a16:colId xmlns="" xmlns:a16="http://schemas.microsoft.com/office/drawing/2014/main" val="20002"/>
                    </a:ext>
                  </a:extLst>
                </a:gridCol>
              </a:tblGrid>
              <a:tr h="381000">
                <a:tc>
                  <a:txBody>
                    <a:bodyPr/>
                    <a:lstStyle/>
                    <a:p>
                      <a:pPr marL="0" lvl="0" indent="0" algn="ctr" rtl="0">
                        <a:spcBef>
                          <a:spcPts val="0"/>
                        </a:spcBef>
                        <a:spcAft>
                          <a:spcPts val="0"/>
                        </a:spcAft>
                        <a:buNone/>
                      </a:pPr>
                      <a:r>
                        <a:rPr lang="en" sz="2400" b="1"/>
                        <a:t>Component of Pollution</a:t>
                      </a:r>
                      <a:endParaRPr sz="2400" b="1"/>
                    </a:p>
                  </a:txBody>
                  <a:tcPr marL="91425" marR="91425" marT="91425" marB="91425" anchor="ctr"/>
                </a:tc>
                <a:tc>
                  <a:txBody>
                    <a:bodyPr/>
                    <a:lstStyle/>
                    <a:p>
                      <a:pPr marL="0" lvl="0" indent="0" algn="ctr" rtl="0">
                        <a:spcBef>
                          <a:spcPts val="0"/>
                        </a:spcBef>
                        <a:spcAft>
                          <a:spcPts val="0"/>
                        </a:spcAft>
                        <a:buNone/>
                      </a:pPr>
                      <a:r>
                        <a:rPr lang="en" sz="2400" b="1"/>
                        <a:t>Reduction</a:t>
                      </a:r>
                      <a:endParaRPr sz="2400" b="1"/>
                    </a:p>
                  </a:txBody>
                  <a:tcPr marL="91425" marR="91425" marT="91425" marB="91425" anchor="ctr"/>
                </a:tc>
                <a:tc>
                  <a:txBody>
                    <a:bodyPr/>
                    <a:lstStyle/>
                    <a:p>
                      <a:pPr marL="0" lvl="0" indent="0" algn="ctr" rtl="0">
                        <a:spcBef>
                          <a:spcPts val="0"/>
                        </a:spcBef>
                        <a:spcAft>
                          <a:spcPts val="0"/>
                        </a:spcAft>
                        <a:buNone/>
                      </a:pPr>
                      <a:r>
                        <a:rPr lang="en" sz="2400" b="1"/>
                        <a:t>Increase in Life Expectancy</a:t>
                      </a:r>
                      <a:endParaRPr sz="2400" b="1"/>
                    </a:p>
                  </a:txBody>
                  <a:tcPr marL="91425" marR="91425" marT="91425" marB="91425" anchor="ctr"/>
                </a:tc>
                <a:extLst>
                  <a:ext uri="{0D108BD9-81ED-4DB2-BD59-A6C34878D82A}">
                    <a16:rowId xmlns="" xmlns:a16="http://schemas.microsoft.com/office/drawing/2014/main" val="10000"/>
                  </a:ext>
                </a:extLst>
              </a:tr>
              <a:tr h="381000">
                <a:tc>
                  <a:txBody>
                    <a:bodyPr/>
                    <a:lstStyle/>
                    <a:p>
                      <a:pPr marL="0" lvl="0" indent="0" algn="ctr" rtl="0">
                        <a:spcBef>
                          <a:spcPts val="0"/>
                        </a:spcBef>
                        <a:spcAft>
                          <a:spcPts val="0"/>
                        </a:spcAft>
                        <a:buNone/>
                      </a:pPr>
                      <a:r>
                        <a:rPr lang="en" sz="2400" b="1"/>
                        <a:t>PM</a:t>
                      </a:r>
                      <a:r>
                        <a:rPr lang="en" sz="2400" b="1" baseline="-25000"/>
                        <a:t>2.5</a:t>
                      </a:r>
                      <a:endParaRPr sz="2400" b="1" baseline="-25000"/>
                    </a:p>
                  </a:txBody>
                  <a:tcPr marL="91425" marR="91425" marT="91425" marB="91425" anchor="ctr"/>
                </a:tc>
                <a:tc>
                  <a:txBody>
                    <a:bodyPr/>
                    <a:lstStyle/>
                    <a:p>
                      <a:pPr marL="0" lvl="0" indent="0" algn="r" rtl="0">
                        <a:spcBef>
                          <a:spcPts val="0"/>
                        </a:spcBef>
                        <a:spcAft>
                          <a:spcPts val="0"/>
                        </a:spcAft>
                        <a:buNone/>
                      </a:pPr>
                      <a:r>
                        <a:rPr lang="en" sz="2400" b="1"/>
                        <a:t>1 </a:t>
                      </a:r>
                      <a:r>
                        <a:rPr lang="en" sz="2400" b="1">
                          <a:solidFill>
                            <a:schemeClr val="dk1"/>
                          </a:solidFill>
                        </a:rPr>
                        <a:t>μ</a:t>
                      </a:r>
                      <a:r>
                        <a:rPr lang="en" sz="2400" b="1"/>
                        <a:t>g/</a:t>
                      </a:r>
                      <a:r>
                        <a:rPr lang="en" sz="2400" b="1">
                          <a:solidFill>
                            <a:schemeClr val="dk1"/>
                          </a:solidFill>
                        </a:rPr>
                        <a:t>m</a:t>
                      </a:r>
                      <a:r>
                        <a:rPr lang="en" sz="2400" b="1" baseline="30000">
                          <a:solidFill>
                            <a:schemeClr val="dk1"/>
                          </a:solidFill>
                        </a:rPr>
                        <a:t>3</a:t>
                      </a:r>
                      <a:endParaRPr sz="2400" b="1"/>
                    </a:p>
                  </a:txBody>
                  <a:tcPr marL="91425" marR="91425" marT="91425" marB="91425" anchor="ctr"/>
                </a:tc>
                <a:tc>
                  <a:txBody>
                    <a:bodyPr/>
                    <a:lstStyle/>
                    <a:p>
                      <a:pPr marL="0" lvl="0" indent="0" algn="r" rtl="0">
                        <a:spcBef>
                          <a:spcPts val="0"/>
                        </a:spcBef>
                        <a:spcAft>
                          <a:spcPts val="0"/>
                        </a:spcAft>
                        <a:buNone/>
                      </a:pPr>
                      <a:r>
                        <a:rPr lang="en" sz="2400" b="1"/>
                        <a:t>21 days</a:t>
                      </a:r>
                      <a:endParaRPr sz="2400" b="1"/>
                    </a:p>
                  </a:txBody>
                  <a:tcPr marL="91425" marR="91425" marT="91425" marB="91425" anchor="ctr"/>
                </a:tc>
                <a:extLst>
                  <a:ext uri="{0D108BD9-81ED-4DB2-BD59-A6C34878D82A}">
                    <a16:rowId xmlns="" xmlns:a16="http://schemas.microsoft.com/office/drawing/2014/main" val="10001"/>
                  </a:ext>
                </a:extLst>
              </a:tr>
              <a:tr h="381000">
                <a:tc>
                  <a:txBody>
                    <a:bodyPr/>
                    <a:lstStyle/>
                    <a:p>
                      <a:pPr marL="0" lvl="0" indent="0" algn="ctr" rtl="0">
                        <a:spcBef>
                          <a:spcPts val="0"/>
                        </a:spcBef>
                        <a:spcAft>
                          <a:spcPts val="0"/>
                        </a:spcAft>
                        <a:buNone/>
                      </a:pPr>
                      <a:r>
                        <a:rPr lang="en" sz="2400" b="1"/>
                        <a:t>Elemental </a:t>
                      </a:r>
                      <a:r>
                        <a:rPr lang="en" sz="2400" b="1">
                          <a:solidFill>
                            <a:schemeClr val="dk1"/>
                          </a:solidFill>
                        </a:rPr>
                        <a:t>(Black) </a:t>
                      </a:r>
                      <a:r>
                        <a:rPr lang="en" sz="2400" b="1"/>
                        <a:t>Carbon</a:t>
                      </a:r>
                      <a:endParaRPr sz="2400" b="1"/>
                    </a:p>
                  </a:txBody>
                  <a:tcPr marL="91425" marR="91425" marT="91425" marB="91425" anchor="ctr"/>
                </a:tc>
                <a:tc>
                  <a:txBody>
                    <a:bodyPr/>
                    <a:lstStyle/>
                    <a:p>
                      <a:pPr marL="0" lvl="0" indent="0" algn="r" rtl="0">
                        <a:spcBef>
                          <a:spcPts val="0"/>
                        </a:spcBef>
                        <a:spcAft>
                          <a:spcPts val="0"/>
                        </a:spcAft>
                        <a:buNone/>
                      </a:pPr>
                      <a:r>
                        <a:rPr lang="en" sz="2400" b="1"/>
                        <a:t>0.55 </a:t>
                      </a:r>
                      <a:r>
                        <a:rPr lang="en" sz="2400" b="1">
                          <a:solidFill>
                            <a:schemeClr val="dk1"/>
                          </a:solidFill>
                        </a:rPr>
                        <a:t>μg/m</a:t>
                      </a:r>
                      <a:r>
                        <a:rPr lang="en" sz="2400" b="1" baseline="30000">
                          <a:solidFill>
                            <a:schemeClr val="dk1"/>
                          </a:solidFill>
                        </a:rPr>
                        <a:t>3</a:t>
                      </a:r>
                      <a:endParaRPr sz="2400" b="1" baseline="30000">
                        <a:solidFill>
                          <a:schemeClr val="dk1"/>
                        </a:solidFill>
                      </a:endParaRPr>
                    </a:p>
                    <a:p>
                      <a:pPr marL="0" lvl="0" indent="0" algn="r" rtl="0">
                        <a:spcBef>
                          <a:spcPts val="0"/>
                        </a:spcBef>
                        <a:spcAft>
                          <a:spcPts val="0"/>
                        </a:spcAft>
                        <a:buNone/>
                      </a:pPr>
                      <a:r>
                        <a:rPr lang="en" sz="2400" b="1"/>
                        <a:t>0.70 </a:t>
                      </a:r>
                      <a:r>
                        <a:rPr lang="en" sz="2400" b="1">
                          <a:solidFill>
                            <a:schemeClr val="dk1"/>
                          </a:solidFill>
                        </a:rPr>
                        <a:t>μg/m</a:t>
                      </a:r>
                      <a:r>
                        <a:rPr lang="en" sz="2400" b="1" baseline="30000">
                          <a:solidFill>
                            <a:schemeClr val="dk1"/>
                          </a:solidFill>
                        </a:rPr>
                        <a:t>3</a:t>
                      </a:r>
                      <a:endParaRPr sz="2400" b="1" baseline="30000">
                        <a:solidFill>
                          <a:schemeClr val="dk1"/>
                        </a:solidFill>
                      </a:endParaRPr>
                    </a:p>
                    <a:p>
                      <a:pPr marL="0" lvl="0" indent="0" algn="r" rtl="0">
                        <a:spcBef>
                          <a:spcPts val="0"/>
                        </a:spcBef>
                        <a:spcAft>
                          <a:spcPts val="0"/>
                        </a:spcAft>
                        <a:buNone/>
                      </a:pPr>
                      <a:r>
                        <a:rPr lang="en" sz="2400" b="1"/>
                        <a:t>0.41 </a:t>
                      </a:r>
                      <a:r>
                        <a:rPr lang="en" sz="2400" b="1">
                          <a:solidFill>
                            <a:schemeClr val="dk1"/>
                          </a:solidFill>
                        </a:rPr>
                        <a:t>μg/m</a:t>
                      </a:r>
                      <a:r>
                        <a:rPr lang="en" sz="2400" b="1" baseline="30000">
                          <a:solidFill>
                            <a:schemeClr val="dk1"/>
                          </a:solidFill>
                        </a:rPr>
                        <a:t>3</a:t>
                      </a:r>
                      <a:endParaRPr sz="2400" b="1"/>
                    </a:p>
                  </a:txBody>
                  <a:tcPr marL="91425" marR="91425" marT="91425" marB="91425" anchor="ctr"/>
                </a:tc>
                <a:tc>
                  <a:txBody>
                    <a:bodyPr/>
                    <a:lstStyle/>
                    <a:p>
                      <a:pPr marL="0" lvl="0" indent="0" algn="r" rtl="0">
                        <a:spcBef>
                          <a:spcPts val="0"/>
                        </a:spcBef>
                        <a:spcAft>
                          <a:spcPts val="0"/>
                        </a:spcAft>
                        <a:buNone/>
                      </a:pPr>
                      <a:r>
                        <a:rPr lang="en" sz="2400" b="1"/>
                        <a:t>3.6 months</a:t>
                      </a:r>
                      <a:endParaRPr sz="2400" b="1"/>
                    </a:p>
                    <a:p>
                      <a:pPr marL="0" lvl="0" indent="0" algn="r" rtl="0">
                        <a:spcBef>
                          <a:spcPts val="0"/>
                        </a:spcBef>
                        <a:spcAft>
                          <a:spcPts val="0"/>
                        </a:spcAft>
                        <a:buNone/>
                      </a:pPr>
                      <a:r>
                        <a:rPr lang="en" sz="2400" b="1"/>
                        <a:t>3.1 months</a:t>
                      </a:r>
                      <a:endParaRPr sz="2400" b="1"/>
                    </a:p>
                    <a:p>
                      <a:pPr marL="0" lvl="0" indent="0" algn="r" rtl="0">
                        <a:spcBef>
                          <a:spcPts val="0"/>
                        </a:spcBef>
                        <a:spcAft>
                          <a:spcPts val="0"/>
                        </a:spcAft>
                        <a:buNone/>
                      </a:pPr>
                      <a:r>
                        <a:rPr lang="en" sz="2400" b="1"/>
                        <a:t>4.5 months</a:t>
                      </a:r>
                      <a:endParaRPr sz="2400" b="1"/>
                    </a:p>
                  </a:txBody>
                  <a:tcPr marL="91425" marR="91425" marT="91425" marB="91425" anchor="ctr"/>
                </a:tc>
                <a:extLst>
                  <a:ext uri="{0D108BD9-81ED-4DB2-BD59-A6C34878D82A}">
                    <a16:rowId xmlns=""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4"/>
          <p:cNvSpPr txBox="1">
            <a:spLocks noGrp="1"/>
          </p:cNvSpPr>
          <p:nvPr>
            <p:ph type="title"/>
          </p:nvPr>
        </p:nvSpPr>
        <p:spPr>
          <a:xfrm>
            <a:off x="9801175" y="1029925"/>
            <a:ext cx="2796900" cy="76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72" name="Google Shape;172;p24"/>
          <p:cNvSpPr txBox="1">
            <a:spLocks noGrp="1"/>
          </p:cNvSpPr>
          <p:nvPr>
            <p:ph type="body" idx="1"/>
          </p:nvPr>
        </p:nvSpPr>
        <p:spPr>
          <a:xfrm>
            <a:off x="311700" y="4584631"/>
            <a:ext cx="8520600" cy="12912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Clr>
                <a:schemeClr val="dk1"/>
              </a:buClr>
              <a:buSzPts val="1100"/>
              <a:buFont typeface="Arial"/>
              <a:buNone/>
            </a:pPr>
            <a:r>
              <a:rPr lang="en">
                <a:solidFill>
                  <a:schemeClr val="dk1"/>
                </a:solidFill>
              </a:rPr>
              <a:t>Apte, J. S., Messier, K. P., Gani, S., Brauer, M., Kirchstetter, T. W., Lunden, M. M., et al. (2017). "High-Resolution Air Pollution Mapping with Google Street View Cars: Exploiting Big Data". </a:t>
            </a:r>
            <a:r>
              <a:rPr lang="en" i="1">
                <a:solidFill>
                  <a:schemeClr val="dk1"/>
                </a:solidFill>
              </a:rPr>
              <a:t>Environmental Science &amp; Technology, 51</a:t>
            </a:r>
            <a:r>
              <a:rPr lang="en">
                <a:solidFill>
                  <a:schemeClr val="dk1"/>
                </a:solidFill>
              </a:rPr>
              <a:t>, 6999-7008.</a:t>
            </a:r>
            <a:endParaRPr/>
          </a:p>
        </p:txBody>
      </p:sp>
      <p:sp>
        <p:nvSpPr>
          <p:cNvPr id="173" name="Google Shape;173;p24"/>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11</a:t>
            </a:fld>
            <a:endParaRPr/>
          </a:p>
        </p:txBody>
      </p:sp>
      <p:sp>
        <p:nvSpPr>
          <p:cNvPr id="174" name="Google Shape;174;p24"/>
          <p:cNvSpPr txBox="1">
            <a:spLocks noGrp="1"/>
          </p:cNvSpPr>
          <p:nvPr>
            <p:ph type="ctrTitle" idx="4294967295"/>
          </p:nvPr>
        </p:nvSpPr>
        <p:spPr>
          <a:xfrm>
            <a:off x="0" y="0"/>
            <a:ext cx="7753200" cy="743400"/>
          </a:xfrm>
          <a:prstGeom prst="rect">
            <a:avLst/>
          </a:prstGeom>
          <a:solidFill>
            <a:srgbClr val="CC0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rPr>
              <a:t>Background Literature Review</a:t>
            </a:r>
            <a:endParaRPr sz="3600">
              <a:solidFill>
                <a:srgbClr val="FFFFFF"/>
              </a:solidFill>
            </a:endParaRPr>
          </a:p>
        </p:txBody>
      </p:sp>
      <p:pic>
        <p:nvPicPr>
          <p:cNvPr id="175" name="Google Shape;175;p24"/>
          <p:cNvPicPr preferRelativeResize="0"/>
          <p:nvPr/>
        </p:nvPicPr>
        <p:blipFill>
          <a:blip r:embed="rId3">
            <a:alphaModFix/>
          </a:blip>
          <a:stretch>
            <a:fillRect/>
          </a:stretch>
        </p:blipFill>
        <p:spPr>
          <a:xfrm>
            <a:off x="7753084" y="-1"/>
            <a:ext cx="1390916" cy="743399"/>
          </a:xfrm>
          <a:prstGeom prst="rect">
            <a:avLst/>
          </a:prstGeom>
          <a:noFill/>
          <a:ln>
            <a:noFill/>
          </a:ln>
        </p:spPr>
      </p:pic>
      <p:pic>
        <p:nvPicPr>
          <p:cNvPr id="176" name="Google Shape;176;p24"/>
          <p:cNvPicPr preferRelativeResize="0"/>
          <p:nvPr/>
        </p:nvPicPr>
        <p:blipFill>
          <a:blip r:embed="rId4">
            <a:alphaModFix/>
          </a:blip>
          <a:stretch>
            <a:fillRect/>
          </a:stretch>
        </p:blipFill>
        <p:spPr>
          <a:xfrm>
            <a:off x="1392550" y="972000"/>
            <a:ext cx="6358904" cy="3536432"/>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7"/>
          <p:cNvSpPr txBox="1">
            <a:spLocks noGrp="1"/>
          </p:cNvSpPr>
          <p:nvPr>
            <p:ph type="body" idx="1"/>
          </p:nvPr>
        </p:nvSpPr>
        <p:spPr>
          <a:xfrm>
            <a:off x="1410600" y="5348000"/>
            <a:ext cx="6322800" cy="743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400">
                <a:solidFill>
                  <a:srgbClr val="000000"/>
                </a:solidFill>
              </a:rPr>
              <a:t>Analysis: MatLab, AETH Lab, Google Maps</a:t>
            </a:r>
            <a:endParaRPr sz="2400">
              <a:solidFill>
                <a:srgbClr val="000000"/>
              </a:solidFill>
            </a:endParaRPr>
          </a:p>
        </p:txBody>
      </p:sp>
      <p:pic>
        <p:nvPicPr>
          <p:cNvPr id="197" name="Google Shape;197;p27"/>
          <p:cNvPicPr preferRelativeResize="0"/>
          <p:nvPr/>
        </p:nvPicPr>
        <p:blipFill rotWithShape="1">
          <a:blip r:embed="rId3">
            <a:alphaModFix/>
          </a:blip>
          <a:srcRect l="8795" t="14821" r="5646"/>
          <a:stretch/>
        </p:blipFill>
        <p:spPr>
          <a:xfrm>
            <a:off x="1910380" y="1814900"/>
            <a:ext cx="5323242" cy="3533129"/>
          </a:xfrm>
          <a:prstGeom prst="rect">
            <a:avLst/>
          </a:prstGeom>
          <a:noFill/>
          <a:ln>
            <a:noFill/>
          </a:ln>
        </p:spPr>
      </p:pic>
      <p:sp>
        <p:nvSpPr>
          <p:cNvPr id="198" name="Google Shape;198;p27"/>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12</a:t>
            </a:fld>
            <a:endParaRPr/>
          </a:p>
        </p:txBody>
      </p:sp>
      <p:sp>
        <p:nvSpPr>
          <p:cNvPr id="199" name="Google Shape;199;p27"/>
          <p:cNvSpPr txBox="1">
            <a:spLocks noGrp="1"/>
          </p:cNvSpPr>
          <p:nvPr>
            <p:ph type="ctrTitle" idx="4294967295"/>
          </p:nvPr>
        </p:nvSpPr>
        <p:spPr>
          <a:xfrm>
            <a:off x="0" y="0"/>
            <a:ext cx="7753200" cy="743400"/>
          </a:xfrm>
          <a:prstGeom prst="rect">
            <a:avLst/>
          </a:prstGeom>
          <a:solidFill>
            <a:srgbClr val="CC0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rPr>
              <a:t>Research Training Received</a:t>
            </a:r>
            <a:endParaRPr sz="3600">
              <a:solidFill>
                <a:srgbClr val="FFFFFF"/>
              </a:solidFill>
            </a:endParaRPr>
          </a:p>
        </p:txBody>
      </p:sp>
      <p:sp>
        <p:nvSpPr>
          <p:cNvPr id="200" name="Google Shape;200;p27"/>
          <p:cNvSpPr txBox="1"/>
          <p:nvPr/>
        </p:nvSpPr>
        <p:spPr>
          <a:xfrm>
            <a:off x="4762900" y="850300"/>
            <a:ext cx="4177200" cy="857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a:solidFill>
                  <a:srgbClr val="333333"/>
                </a:solidFill>
              </a:rPr>
              <a:t>MicroAeth® AE51</a:t>
            </a:r>
            <a:endParaRPr sz="2400">
              <a:solidFill>
                <a:srgbClr val="333333"/>
              </a:solidFill>
            </a:endParaRPr>
          </a:p>
          <a:p>
            <a:pPr marL="0" lvl="0" indent="0" algn="ctr" rtl="0">
              <a:lnSpc>
                <a:spcPct val="115000"/>
              </a:lnSpc>
              <a:spcBef>
                <a:spcPts val="0"/>
              </a:spcBef>
              <a:spcAft>
                <a:spcPts val="0"/>
              </a:spcAft>
              <a:buNone/>
            </a:pPr>
            <a:r>
              <a:rPr lang="en" sz="2400">
                <a:solidFill>
                  <a:srgbClr val="333333"/>
                </a:solidFill>
              </a:rPr>
              <a:t>Measures BC</a:t>
            </a:r>
            <a:endParaRPr sz="2400">
              <a:solidFill>
                <a:srgbClr val="333333"/>
              </a:solidFill>
            </a:endParaRPr>
          </a:p>
        </p:txBody>
      </p:sp>
      <p:cxnSp>
        <p:nvCxnSpPr>
          <p:cNvPr id="201" name="Google Shape;201;p27"/>
          <p:cNvCxnSpPr>
            <a:stCxn id="200" idx="2"/>
          </p:cNvCxnSpPr>
          <p:nvPr/>
        </p:nvCxnSpPr>
        <p:spPr>
          <a:xfrm flipH="1">
            <a:off x="6006100" y="1708000"/>
            <a:ext cx="845400" cy="1501800"/>
          </a:xfrm>
          <a:prstGeom prst="straightConnector1">
            <a:avLst/>
          </a:prstGeom>
          <a:noFill/>
          <a:ln w="76200" cap="flat" cmpd="sng">
            <a:solidFill>
              <a:srgbClr val="CC0000"/>
            </a:solidFill>
            <a:prstDash val="solid"/>
            <a:round/>
            <a:headEnd type="none" w="med" len="med"/>
            <a:tailEnd type="triangle" w="med" len="med"/>
          </a:ln>
        </p:spPr>
      </p:cxnSp>
      <p:sp>
        <p:nvSpPr>
          <p:cNvPr id="202" name="Google Shape;202;p27"/>
          <p:cNvSpPr txBox="1"/>
          <p:nvPr/>
        </p:nvSpPr>
        <p:spPr>
          <a:xfrm>
            <a:off x="152425" y="850300"/>
            <a:ext cx="3000000" cy="9645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400">
                <a:solidFill>
                  <a:srgbClr val="333333"/>
                </a:solidFill>
              </a:rPr>
              <a:t>DustTrak ™ II</a:t>
            </a:r>
            <a:endParaRPr sz="2400">
              <a:solidFill>
                <a:srgbClr val="333333"/>
              </a:solidFill>
            </a:endParaRPr>
          </a:p>
          <a:p>
            <a:pPr marL="0" lvl="0" indent="0" algn="ctr" rtl="0">
              <a:lnSpc>
                <a:spcPct val="115000"/>
              </a:lnSpc>
              <a:spcBef>
                <a:spcPts val="0"/>
              </a:spcBef>
              <a:spcAft>
                <a:spcPts val="0"/>
              </a:spcAft>
              <a:buNone/>
            </a:pPr>
            <a:r>
              <a:rPr lang="en" sz="2400">
                <a:solidFill>
                  <a:srgbClr val="333333"/>
                </a:solidFill>
              </a:rPr>
              <a:t>Measures PM</a:t>
            </a:r>
            <a:r>
              <a:rPr lang="en" sz="2400" baseline="-25000">
                <a:solidFill>
                  <a:srgbClr val="333333"/>
                </a:solidFill>
              </a:rPr>
              <a:t>2.5</a:t>
            </a:r>
            <a:endParaRPr sz="2400" baseline="-25000">
              <a:solidFill>
                <a:srgbClr val="333333"/>
              </a:solidFill>
            </a:endParaRPr>
          </a:p>
        </p:txBody>
      </p:sp>
      <p:cxnSp>
        <p:nvCxnSpPr>
          <p:cNvPr id="203" name="Google Shape;203;p27"/>
          <p:cNvCxnSpPr>
            <a:stCxn id="202" idx="2"/>
          </p:cNvCxnSpPr>
          <p:nvPr/>
        </p:nvCxnSpPr>
        <p:spPr>
          <a:xfrm>
            <a:off x="1652425" y="1814800"/>
            <a:ext cx="1043400" cy="822300"/>
          </a:xfrm>
          <a:prstGeom prst="straightConnector1">
            <a:avLst/>
          </a:prstGeom>
          <a:noFill/>
          <a:ln w="76200" cap="flat" cmpd="sng">
            <a:solidFill>
              <a:srgbClr val="CC0000"/>
            </a:solidFill>
            <a:prstDash val="solid"/>
            <a:round/>
            <a:headEnd type="none" w="med" len="med"/>
            <a:tailEnd type="triangle" w="med" len="med"/>
          </a:ln>
        </p:spPr>
      </p:cxnSp>
      <p:pic>
        <p:nvPicPr>
          <p:cNvPr id="204" name="Google Shape;204;p27"/>
          <p:cNvPicPr preferRelativeResize="0"/>
          <p:nvPr/>
        </p:nvPicPr>
        <p:blipFill>
          <a:blip r:embed="rId4">
            <a:alphaModFix/>
          </a:blip>
          <a:stretch>
            <a:fillRect/>
          </a:stretch>
        </p:blipFill>
        <p:spPr>
          <a:xfrm>
            <a:off x="7753201" y="-8"/>
            <a:ext cx="1390922" cy="743399"/>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8"/>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13</a:t>
            </a:fld>
            <a:endParaRPr/>
          </a:p>
        </p:txBody>
      </p:sp>
      <p:sp>
        <p:nvSpPr>
          <p:cNvPr id="210" name="Google Shape;210;p28"/>
          <p:cNvSpPr txBox="1">
            <a:spLocks noGrp="1"/>
          </p:cNvSpPr>
          <p:nvPr>
            <p:ph type="ctrTitle" idx="4294967295"/>
          </p:nvPr>
        </p:nvSpPr>
        <p:spPr>
          <a:xfrm>
            <a:off x="0" y="0"/>
            <a:ext cx="7753200" cy="743400"/>
          </a:xfrm>
          <a:prstGeom prst="rect">
            <a:avLst/>
          </a:prstGeom>
          <a:solidFill>
            <a:srgbClr val="CC0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rPr>
              <a:t>Research Task: Finding an Approach</a:t>
            </a:r>
            <a:endParaRPr sz="3600">
              <a:solidFill>
                <a:srgbClr val="FFFFFF"/>
              </a:solidFill>
            </a:endParaRPr>
          </a:p>
        </p:txBody>
      </p:sp>
      <p:pic>
        <p:nvPicPr>
          <p:cNvPr id="211" name="Google Shape;211;p28"/>
          <p:cNvPicPr preferRelativeResize="0"/>
          <p:nvPr/>
        </p:nvPicPr>
        <p:blipFill rotWithShape="1">
          <a:blip r:embed="rId3">
            <a:alphaModFix/>
          </a:blip>
          <a:srcRect l="48683" t="11870" r="32986" b="10598"/>
          <a:stretch/>
        </p:blipFill>
        <p:spPr>
          <a:xfrm>
            <a:off x="3482538" y="839625"/>
            <a:ext cx="2178926" cy="5184351"/>
          </a:xfrm>
          <a:prstGeom prst="rect">
            <a:avLst/>
          </a:prstGeom>
          <a:noFill/>
          <a:ln>
            <a:noFill/>
          </a:ln>
        </p:spPr>
      </p:pic>
      <p:sp>
        <p:nvSpPr>
          <p:cNvPr id="212" name="Google Shape;212;p28"/>
          <p:cNvSpPr/>
          <p:nvPr/>
        </p:nvSpPr>
        <p:spPr>
          <a:xfrm>
            <a:off x="48275" y="4036600"/>
            <a:ext cx="2793600" cy="1382700"/>
          </a:xfrm>
          <a:prstGeom prst="cloudCallout">
            <a:avLst>
              <a:gd name="adj1" fmla="val 28496"/>
              <a:gd name="adj2" fmla="val 6111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sz="2400" b="1"/>
              <a:t>Residential areas?</a:t>
            </a:r>
            <a:endParaRPr sz="2400" b="1"/>
          </a:p>
        </p:txBody>
      </p:sp>
      <p:sp>
        <p:nvSpPr>
          <p:cNvPr id="213" name="Google Shape;213;p28"/>
          <p:cNvSpPr/>
          <p:nvPr/>
        </p:nvSpPr>
        <p:spPr>
          <a:xfrm>
            <a:off x="5719250" y="819600"/>
            <a:ext cx="2793600" cy="13827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             </a:t>
            </a:r>
            <a:r>
              <a:rPr lang="en" sz="7200"/>
              <a:t>?</a:t>
            </a:r>
            <a:endParaRPr sz="7200"/>
          </a:p>
        </p:txBody>
      </p:sp>
      <p:sp>
        <p:nvSpPr>
          <p:cNvPr id="214" name="Google Shape;214;p28"/>
          <p:cNvSpPr/>
          <p:nvPr/>
        </p:nvSpPr>
        <p:spPr>
          <a:xfrm>
            <a:off x="67475" y="839625"/>
            <a:ext cx="3128700" cy="1382700"/>
          </a:xfrm>
          <a:prstGeom prst="cloudCallout">
            <a:avLst>
              <a:gd name="adj1" fmla="val 12998"/>
              <a:gd name="adj2" fmla="val 6140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Can we get into the railyard?</a:t>
            </a:r>
            <a:endParaRPr sz="2400" b="1"/>
          </a:p>
        </p:txBody>
      </p:sp>
      <p:sp>
        <p:nvSpPr>
          <p:cNvPr id="215" name="Google Shape;215;p28"/>
          <p:cNvSpPr/>
          <p:nvPr/>
        </p:nvSpPr>
        <p:spPr>
          <a:xfrm>
            <a:off x="304800" y="2394750"/>
            <a:ext cx="3128700" cy="1382700"/>
          </a:xfrm>
          <a:prstGeom prst="cloudCallout">
            <a:avLst>
              <a:gd name="adj1" fmla="val 11335"/>
              <a:gd name="adj2" fmla="val 6377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Commercial areas?</a:t>
            </a:r>
            <a:endParaRPr sz="2400" b="1"/>
          </a:p>
        </p:txBody>
      </p:sp>
      <p:sp>
        <p:nvSpPr>
          <p:cNvPr id="216" name="Google Shape;216;p28"/>
          <p:cNvSpPr/>
          <p:nvPr/>
        </p:nvSpPr>
        <p:spPr>
          <a:xfrm>
            <a:off x="6276700" y="2243500"/>
            <a:ext cx="2793600" cy="13827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       </a:t>
            </a:r>
            <a:r>
              <a:rPr lang="en" sz="7200"/>
              <a:t>  ?</a:t>
            </a:r>
            <a:endParaRPr sz="7200"/>
          </a:p>
        </p:txBody>
      </p:sp>
      <p:sp>
        <p:nvSpPr>
          <p:cNvPr id="217" name="Google Shape;217;p28"/>
          <p:cNvSpPr/>
          <p:nvPr/>
        </p:nvSpPr>
        <p:spPr>
          <a:xfrm>
            <a:off x="6162875" y="3853650"/>
            <a:ext cx="2793600" cy="13827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           </a:t>
            </a:r>
            <a:r>
              <a:rPr lang="en" sz="7200"/>
              <a:t>?</a:t>
            </a:r>
            <a:endParaRPr sz="7200"/>
          </a:p>
        </p:txBody>
      </p:sp>
      <p:pic>
        <p:nvPicPr>
          <p:cNvPr id="218" name="Google Shape;218;p28"/>
          <p:cNvPicPr preferRelativeResize="0"/>
          <p:nvPr/>
        </p:nvPicPr>
        <p:blipFill>
          <a:blip r:embed="rId4">
            <a:alphaModFix/>
          </a:blip>
          <a:stretch>
            <a:fillRect/>
          </a:stretch>
        </p:blipFill>
        <p:spPr>
          <a:xfrm>
            <a:off x="7077050" y="4036599"/>
            <a:ext cx="609825" cy="1025200"/>
          </a:xfrm>
          <a:prstGeom prst="rect">
            <a:avLst/>
          </a:prstGeom>
          <a:noFill/>
          <a:ln>
            <a:noFill/>
          </a:ln>
        </p:spPr>
      </p:pic>
      <p:pic>
        <p:nvPicPr>
          <p:cNvPr id="219" name="Google Shape;219;p28"/>
          <p:cNvPicPr preferRelativeResize="0"/>
          <p:nvPr/>
        </p:nvPicPr>
        <p:blipFill>
          <a:blip r:embed="rId5">
            <a:alphaModFix/>
          </a:blip>
          <a:stretch>
            <a:fillRect/>
          </a:stretch>
        </p:blipFill>
        <p:spPr>
          <a:xfrm>
            <a:off x="6755674" y="2596447"/>
            <a:ext cx="1051476" cy="657175"/>
          </a:xfrm>
          <a:prstGeom prst="rect">
            <a:avLst/>
          </a:prstGeom>
          <a:noFill/>
          <a:ln>
            <a:noFill/>
          </a:ln>
        </p:spPr>
      </p:pic>
      <p:pic>
        <p:nvPicPr>
          <p:cNvPr id="220" name="Google Shape;220;p28"/>
          <p:cNvPicPr preferRelativeResize="0"/>
          <p:nvPr/>
        </p:nvPicPr>
        <p:blipFill rotWithShape="1">
          <a:blip r:embed="rId6">
            <a:alphaModFix/>
          </a:blip>
          <a:srcRect t="18622" b="27896"/>
          <a:stretch/>
        </p:blipFill>
        <p:spPr>
          <a:xfrm>
            <a:off x="6133675" y="1138725"/>
            <a:ext cx="1228727" cy="657175"/>
          </a:xfrm>
          <a:prstGeom prst="rect">
            <a:avLst/>
          </a:prstGeom>
          <a:noFill/>
          <a:ln>
            <a:noFill/>
          </a:ln>
        </p:spPr>
      </p:pic>
      <p:sp>
        <p:nvSpPr>
          <p:cNvPr id="221" name="Google Shape;221;p28"/>
          <p:cNvSpPr/>
          <p:nvPr/>
        </p:nvSpPr>
        <p:spPr>
          <a:xfrm>
            <a:off x="3889311" y="3078425"/>
            <a:ext cx="1697675" cy="656450"/>
          </a:xfrm>
          <a:custGeom>
            <a:avLst/>
            <a:gdLst/>
            <a:ahLst/>
            <a:cxnLst/>
            <a:rect l="0" t="0" r="0" b="0"/>
            <a:pathLst>
              <a:path w="67907" h="26258" extrusionOk="0">
                <a:moveTo>
                  <a:pt x="67907" y="0"/>
                </a:moveTo>
                <a:cubicBezTo>
                  <a:pt x="60994" y="6913"/>
                  <a:pt x="54637" y="15365"/>
                  <a:pt x="45559" y="18995"/>
                </a:cubicBezTo>
                <a:cubicBezTo>
                  <a:pt x="35862" y="22873"/>
                  <a:pt x="24635" y="21967"/>
                  <a:pt x="14272" y="20671"/>
                </a:cubicBezTo>
                <a:cubicBezTo>
                  <a:pt x="10576" y="20209"/>
                  <a:pt x="5164" y="23770"/>
                  <a:pt x="3098" y="20671"/>
                </a:cubicBezTo>
                <a:cubicBezTo>
                  <a:pt x="1465" y="18221"/>
                  <a:pt x="8845" y="19195"/>
                  <a:pt x="11478" y="17878"/>
                </a:cubicBezTo>
                <a:cubicBezTo>
                  <a:pt x="12531" y="17351"/>
                  <a:pt x="15664" y="15929"/>
                  <a:pt x="14830" y="16761"/>
                </a:cubicBezTo>
                <a:cubicBezTo>
                  <a:pt x="11363" y="20222"/>
                  <a:pt x="3768" y="15531"/>
                  <a:pt x="304" y="18995"/>
                </a:cubicBezTo>
                <a:cubicBezTo>
                  <a:pt x="-910" y="20209"/>
                  <a:pt x="2841" y="21318"/>
                  <a:pt x="4215" y="22348"/>
                </a:cubicBezTo>
                <a:cubicBezTo>
                  <a:pt x="6954" y="24402"/>
                  <a:pt x="10289" y="26258"/>
                  <a:pt x="13713" y="26258"/>
                </a:cubicBezTo>
              </a:path>
            </a:pathLst>
          </a:custGeom>
          <a:noFill/>
          <a:ln w="76200" cap="flat" cmpd="sng">
            <a:solidFill>
              <a:srgbClr val="CC0000"/>
            </a:solidFill>
            <a:prstDash val="solid"/>
            <a:round/>
            <a:headEnd type="none" w="med" len="med"/>
            <a:tailEnd type="none" w="med" len="med"/>
          </a:ln>
        </p:spPr>
      </p:sp>
      <p:sp>
        <p:nvSpPr>
          <p:cNvPr id="222" name="Google Shape;222;p28"/>
          <p:cNvSpPr/>
          <p:nvPr/>
        </p:nvSpPr>
        <p:spPr>
          <a:xfrm>
            <a:off x="4246100" y="1458200"/>
            <a:ext cx="41900" cy="1718000"/>
          </a:xfrm>
          <a:custGeom>
            <a:avLst/>
            <a:gdLst/>
            <a:ahLst/>
            <a:cxnLst/>
            <a:rect l="0" t="0" r="0" b="0"/>
            <a:pathLst>
              <a:path w="1676" h="68720" extrusionOk="0">
                <a:moveTo>
                  <a:pt x="1676" y="0"/>
                </a:moveTo>
                <a:cubicBezTo>
                  <a:pt x="1676" y="22913"/>
                  <a:pt x="0" y="45807"/>
                  <a:pt x="0" y="68720"/>
                </a:cubicBezTo>
              </a:path>
            </a:pathLst>
          </a:custGeom>
          <a:noFill/>
          <a:ln w="76200" cap="flat" cmpd="sng">
            <a:solidFill>
              <a:srgbClr val="CC0000"/>
            </a:solidFill>
            <a:prstDash val="solid"/>
            <a:round/>
            <a:headEnd type="none" w="med" len="med"/>
            <a:tailEnd type="none" w="med" len="med"/>
          </a:ln>
        </p:spPr>
      </p:sp>
      <p:sp>
        <p:nvSpPr>
          <p:cNvPr id="223" name="Google Shape;223;p28"/>
          <p:cNvSpPr/>
          <p:nvPr/>
        </p:nvSpPr>
        <p:spPr>
          <a:xfrm>
            <a:off x="4153906" y="2882875"/>
            <a:ext cx="238225" cy="355075"/>
          </a:xfrm>
          <a:custGeom>
            <a:avLst/>
            <a:gdLst/>
            <a:ahLst/>
            <a:cxnLst/>
            <a:rect l="0" t="0" r="0" b="0"/>
            <a:pathLst>
              <a:path w="9529" h="14203" extrusionOk="0">
                <a:moveTo>
                  <a:pt x="31" y="0"/>
                </a:moveTo>
                <a:cubicBezTo>
                  <a:pt x="31" y="3929"/>
                  <a:pt x="-92" y="8005"/>
                  <a:pt x="1149" y="11733"/>
                </a:cubicBezTo>
                <a:cubicBezTo>
                  <a:pt x="1482" y="12732"/>
                  <a:pt x="2442" y="14438"/>
                  <a:pt x="3384" y="13967"/>
                </a:cubicBezTo>
                <a:cubicBezTo>
                  <a:pt x="4596" y="13360"/>
                  <a:pt x="4172" y="11372"/>
                  <a:pt x="4501" y="10057"/>
                </a:cubicBezTo>
                <a:cubicBezTo>
                  <a:pt x="5410" y="6421"/>
                  <a:pt x="7854" y="3353"/>
                  <a:pt x="9529" y="0"/>
                </a:cubicBezTo>
              </a:path>
            </a:pathLst>
          </a:custGeom>
          <a:noFill/>
          <a:ln w="76200" cap="flat" cmpd="sng">
            <a:solidFill>
              <a:srgbClr val="CC0000"/>
            </a:solidFill>
            <a:prstDash val="solid"/>
            <a:round/>
            <a:headEnd type="none" w="med" len="med"/>
            <a:tailEnd type="none" w="med" len="med"/>
          </a:ln>
        </p:spPr>
      </p:sp>
      <p:sp>
        <p:nvSpPr>
          <p:cNvPr id="224" name="Google Shape;224;p28"/>
          <p:cNvSpPr txBox="1"/>
          <p:nvPr/>
        </p:nvSpPr>
        <p:spPr>
          <a:xfrm>
            <a:off x="4313025" y="1662550"/>
            <a:ext cx="1228800" cy="857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7200">
                <a:solidFill>
                  <a:srgbClr val="CC0000"/>
                </a:solidFill>
              </a:rPr>
              <a:t>?</a:t>
            </a:r>
            <a:endParaRPr sz="7200">
              <a:solidFill>
                <a:srgbClr val="CC0000"/>
              </a:solidFill>
            </a:endParaRPr>
          </a:p>
        </p:txBody>
      </p:sp>
      <p:sp>
        <p:nvSpPr>
          <p:cNvPr id="225" name="Google Shape;225;p28"/>
          <p:cNvSpPr txBox="1"/>
          <p:nvPr/>
        </p:nvSpPr>
        <p:spPr>
          <a:xfrm>
            <a:off x="5475675" y="2398275"/>
            <a:ext cx="1228800" cy="857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7200">
                <a:solidFill>
                  <a:srgbClr val="CC0000"/>
                </a:solidFill>
              </a:rPr>
              <a:t>?</a:t>
            </a:r>
            <a:endParaRPr sz="7200">
              <a:solidFill>
                <a:srgbClr val="CC0000"/>
              </a:solidFill>
            </a:endParaRPr>
          </a:p>
        </p:txBody>
      </p:sp>
      <p:sp>
        <p:nvSpPr>
          <p:cNvPr id="226" name="Google Shape;226;p28"/>
          <p:cNvSpPr txBox="1"/>
          <p:nvPr/>
        </p:nvSpPr>
        <p:spPr>
          <a:xfrm>
            <a:off x="5146800" y="3426000"/>
            <a:ext cx="1228800" cy="857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7200">
                <a:solidFill>
                  <a:srgbClr val="CC0000"/>
                </a:solidFill>
              </a:rPr>
              <a:t>?</a:t>
            </a:r>
            <a:endParaRPr sz="7200">
              <a:solidFill>
                <a:srgbClr val="CC0000"/>
              </a:solidFill>
            </a:endParaRPr>
          </a:p>
        </p:txBody>
      </p:sp>
      <p:sp>
        <p:nvSpPr>
          <p:cNvPr id="227" name="Google Shape;227;p28"/>
          <p:cNvSpPr/>
          <p:nvPr/>
        </p:nvSpPr>
        <p:spPr>
          <a:xfrm>
            <a:off x="4654513" y="3777450"/>
            <a:ext cx="609900" cy="743400"/>
          </a:xfrm>
          <a:prstGeom prst="mathMultiply">
            <a:avLst>
              <a:gd name="adj1" fmla="val 23520"/>
            </a:avLst>
          </a:prstGeom>
          <a:solidFill>
            <a:srgbClr val="CC0000"/>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228" name="Google Shape;228;p28"/>
          <p:cNvPicPr preferRelativeResize="0"/>
          <p:nvPr/>
        </p:nvPicPr>
        <p:blipFill>
          <a:blip r:embed="rId7">
            <a:alphaModFix/>
          </a:blip>
          <a:stretch>
            <a:fillRect/>
          </a:stretch>
        </p:blipFill>
        <p:spPr>
          <a:xfrm>
            <a:off x="7753091" y="-8"/>
            <a:ext cx="1390919" cy="7433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1000"/>
                                        <p:tgtEl>
                                          <p:spTgt spid="21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15"/>
                                        </p:tgtEl>
                                        <p:attrNameLst>
                                          <p:attrName>style.visibility</p:attrName>
                                        </p:attrNameLst>
                                      </p:cBhvr>
                                      <p:to>
                                        <p:strVal val="visible"/>
                                      </p:to>
                                    </p:set>
                                    <p:animEffect transition="in" filter="fade">
                                      <p:cBhvr>
                                        <p:cTn id="11" dur="900"/>
                                        <p:tgtEl>
                                          <p:spTgt spid="215"/>
                                        </p:tgtEl>
                                      </p:cBhvr>
                                    </p:animEffect>
                                  </p:childTnLst>
                                </p:cTn>
                              </p:par>
                            </p:childTnLst>
                          </p:cTn>
                        </p:par>
                        <p:par>
                          <p:cTn id="12" fill="hold">
                            <p:stCondLst>
                              <p:cond delay="1900"/>
                            </p:stCondLst>
                            <p:childTnLst>
                              <p:par>
                                <p:cTn id="13" presetID="10" presetClass="entr" presetSubtype="0" fill="hold" nodeType="afterEffect">
                                  <p:stCondLst>
                                    <p:cond delay="0"/>
                                  </p:stCondLst>
                                  <p:childTnLst>
                                    <p:set>
                                      <p:cBhvr>
                                        <p:cTn id="14" dur="1" fill="hold">
                                          <p:stCondLst>
                                            <p:cond delay="0"/>
                                          </p:stCondLst>
                                        </p:cTn>
                                        <p:tgtEl>
                                          <p:spTgt spid="214"/>
                                        </p:tgtEl>
                                        <p:attrNameLst>
                                          <p:attrName>style.visibility</p:attrName>
                                        </p:attrNameLst>
                                      </p:cBhvr>
                                      <p:to>
                                        <p:strVal val="visible"/>
                                      </p:to>
                                    </p:set>
                                    <p:animEffect transition="in" filter="fade">
                                      <p:cBhvr>
                                        <p:cTn id="15" dur="900"/>
                                        <p:tgtEl>
                                          <p:spTgt spid="2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5"/>
                                        </p:tgtEl>
                                        <p:attrNameLst>
                                          <p:attrName>style.visibility</p:attrName>
                                        </p:attrNameLst>
                                      </p:cBhvr>
                                      <p:to>
                                        <p:strVal val="visible"/>
                                      </p:to>
                                    </p:set>
                                    <p:animEffect transition="in" filter="fade">
                                      <p:cBhvr>
                                        <p:cTn id="20" dur="1500"/>
                                        <p:tgtEl>
                                          <p:spTgt spid="225"/>
                                        </p:tgtEl>
                                      </p:cBhvr>
                                    </p:animEffect>
                                  </p:childTnLst>
                                </p:cTn>
                              </p:par>
                              <p:par>
                                <p:cTn id="21" presetID="10" presetClass="entr" presetSubtype="0" fill="hold" nodeType="withEffect">
                                  <p:stCondLst>
                                    <p:cond delay="0"/>
                                  </p:stCondLst>
                                  <p:childTnLst>
                                    <p:set>
                                      <p:cBhvr>
                                        <p:cTn id="22" dur="1" fill="hold">
                                          <p:stCondLst>
                                            <p:cond delay="0"/>
                                          </p:stCondLst>
                                        </p:cTn>
                                        <p:tgtEl>
                                          <p:spTgt spid="221"/>
                                        </p:tgtEl>
                                        <p:attrNameLst>
                                          <p:attrName>style.visibility</p:attrName>
                                        </p:attrNameLst>
                                      </p:cBhvr>
                                      <p:to>
                                        <p:strVal val="visible"/>
                                      </p:to>
                                    </p:set>
                                    <p:animEffect transition="in" filter="fade">
                                      <p:cBhvr>
                                        <p:cTn id="23" dur="1000"/>
                                        <p:tgtEl>
                                          <p:spTgt spid="221"/>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222"/>
                                        </p:tgtEl>
                                        <p:attrNameLst>
                                          <p:attrName>style.visibility</p:attrName>
                                        </p:attrNameLst>
                                      </p:cBhvr>
                                      <p:to>
                                        <p:strVal val="visible"/>
                                      </p:to>
                                    </p:set>
                                    <p:animEffect transition="in" filter="fade">
                                      <p:cBhvr>
                                        <p:cTn id="27" dur="1000"/>
                                        <p:tgtEl>
                                          <p:spTgt spid="222"/>
                                        </p:tgtEl>
                                      </p:cBhvr>
                                    </p:animEffect>
                                  </p:childTnLst>
                                </p:cTn>
                              </p:par>
                              <p:par>
                                <p:cTn id="28" presetID="10" presetClass="entr" presetSubtype="0" fill="hold" nodeType="withEffect">
                                  <p:stCondLst>
                                    <p:cond delay="0"/>
                                  </p:stCondLst>
                                  <p:childTnLst>
                                    <p:set>
                                      <p:cBhvr>
                                        <p:cTn id="29" dur="1" fill="hold">
                                          <p:stCondLst>
                                            <p:cond delay="0"/>
                                          </p:stCondLst>
                                        </p:cTn>
                                        <p:tgtEl>
                                          <p:spTgt spid="224"/>
                                        </p:tgtEl>
                                        <p:attrNameLst>
                                          <p:attrName>style.visibility</p:attrName>
                                        </p:attrNameLst>
                                      </p:cBhvr>
                                      <p:to>
                                        <p:strVal val="visible"/>
                                      </p:to>
                                    </p:set>
                                    <p:animEffect transition="in" filter="fade">
                                      <p:cBhvr>
                                        <p:cTn id="30" dur="1000"/>
                                        <p:tgtEl>
                                          <p:spTgt spid="224"/>
                                        </p:tgtEl>
                                      </p:cBhvr>
                                    </p:animEffect>
                                  </p:childTnLst>
                                </p:cTn>
                              </p:par>
                              <p:par>
                                <p:cTn id="31" presetID="10" presetClass="entr" presetSubtype="0" fill="hold" nodeType="withEffect">
                                  <p:stCondLst>
                                    <p:cond delay="0"/>
                                  </p:stCondLst>
                                  <p:childTnLst>
                                    <p:set>
                                      <p:cBhvr>
                                        <p:cTn id="32" dur="1" fill="hold">
                                          <p:stCondLst>
                                            <p:cond delay="0"/>
                                          </p:stCondLst>
                                        </p:cTn>
                                        <p:tgtEl>
                                          <p:spTgt spid="223"/>
                                        </p:tgtEl>
                                        <p:attrNameLst>
                                          <p:attrName>style.visibility</p:attrName>
                                        </p:attrNameLst>
                                      </p:cBhvr>
                                      <p:to>
                                        <p:strVal val="visible"/>
                                      </p:to>
                                    </p:set>
                                    <p:animEffect transition="in" filter="fade">
                                      <p:cBhvr>
                                        <p:cTn id="33" dur="1000"/>
                                        <p:tgtEl>
                                          <p:spTgt spid="223"/>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226"/>
                                        </p:tgtEl>
                                        <p:attrNameLst>
                                          <p:attrName>style.visibility</p:attrName>
                                        </p:attrNameLst>
                                      </p:cBhvr>
                                      <p:to>
                                        <p:strVal val="visible"/>
                                      </p:to>
                                    </p:set>
                                    <p:animEffect transition="in" filter="fade">
                                      <p:cBhvr>
                                        <p:cTn id="37" dur="1000"/>
                                        <p:tgtEl>
                                          <p:spTgt spid="226"/>
                                        </p:tgtEl>
                                      </p:cBhvr>
                                    </p:animEffect>
                                  </p:childTnLst>
                                </p:cTn>
                              </p:par>
                              <p:par>
                                <p:cTn id="38" presetID="10" presetClass="entr" presetSubtype="0" fill="hold" nodeType="withEffect">
                                  <p:stCondLst>
                                    <p:cond delay="0"/>
                                  </p:stCondLst>
                                  <p:childTnLst>
                                    <p:set>
                                      <p:cBhvr>
                                        <p:cTn id="39" dur="1" fill="hold">
                                          <p:stCondLst>
                                            <p:cond delay="0"/>
                                          </p:stCondLst>
                                        </p:cTn>
                                        <p:tgtEl>
                                          <p:spTgt spid="227"/>
                                        </p:tgtEl>
                                        <p:attrNameLst>
                                          <p:attrName>style.visibility</p:attrName>
                                        </p:attrNameLst>
                                      </p:cBhvr>
                                      <p:to>
                                        <p:strVal val="visible"/>
                                      </p:to>
                                    </p:set>
                                    <p:animEffect transition="in" filter="fade">
                                      <p:cBhvr>
                                        <p:cTn id="40" dur="1000"/>
                                        <p:tgtEl>
                                          <p:spTgt spid="22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17"/>
                                        </p:tgtEl>
                                        <p:attrNameLst>
                                          <p:attrName>style.visibility</p:attrName>
                                        </p:attrNameLst>
                                      </p:cBhvr>
                                      <p:to>
                                        <p:strVal val="visible"/>
                                      </p:to>
                                    </p:set>
                                    <p:animEffect transition="in" filter="fade">
                                      <p:cBhvr>
                                        <p:cTn id="45" dur="1000"/>
                                        <p:tgtEl>
                                          <p:spTgt spid="217"/>
                                        </p:tgtEl>
                                      </p:cBhvr>
                                    </p:animEffect>
                                  </p:childTnLst>
                                </p:cTn>
                              </p:par>
                              <p:par>
                                <p:cTn id="46" presetID="10" presetClass="entr" presetSubtype="0" fill="hold" nodeType="withEffect">
                                  <p:stCondLst>
                                    <p:cond delay="0"/>
                                  </p:stCondLst>
                                  <p:childTnLst>
                                    <p:set>
                                      <p:cBhvr>
                                        <p:cTn id="47" dur="1" fill="hold">
                                          <p:stCondLst>
                                            <p:cond delay="0"/>
                                          </p:stCondLst>
                                        </p:cTn>
                                        <p:tgtEl>
                                          <p:spTgt spid="218"/>
                                        </p:tgtEl>
                                        <p:attrNameLst>
                                          <p:attrName>style.visibility</p:attrName>
                                        </p:attrNameLst>
                                      </p:cBhvr>
                                      <p:to>
                                        <p:strVal val="visible"/>
                                      </p:to>
                                    </p:set>
                                    <p:animEffect transition="in" filter="fade">
                                      <p:cBhvr>
                                        <p:cTn id="48" dur="1000"/>
                                        <p:tgtEl>
                                          <p:spTgt spid="218"/>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216"/>
                                        </p:tgtEl>
                                        <p:attrNameLst>
                                          <p:attrName>style.visibility</p:attrName>
                                        </p:attrNameLst>
                                      </p:cBhvr>
                                      <p:to>
                                        <p:strVal val="visible"/>
                                      </p:to>
                                    </p:set>
                                    <p:animEffect transition="in" filter="fade">
                                      <p:cBhvr>
                                        <p:cTn id="52" dur="1000"/>
                                        <p:tgtEl>
                                          <p:spTgt spid="216"/>
                                        </p:tgtEl>
                                      </p:cBhvr>
                                    </p:animEffect>
                                  </p:childTnLst>
                                </p:cTn>
                              </p:par>
                              <p:par>
                                <p:cTn id="53" presetID="10" presetClass="entr" presetSubtype="0" fill="hold" nodeType="withEffect">
                                  <p:stCondLst>
                                    <p:cond delay="0"/>
                                  </p:stCondLst>
                                  <p:childTnLst>
                                    <p:set>
                                      <p:cBhvr>
                                        <p:cTn id="54" dur="1" fill="hold">
                                          <p:stCondLst>
                                            <p:cond delay="0"/>
                                          </p:stCondLst>
                                        </p:cTn>
                                        <p:tgtEl>
                                          <p:spTgt spid="219"/>
                                        </p:tgtEl>
                                        <p:attrNameLst>
                                          <p:attrName>style.visibility</p:attrName>
                                        </p:attrNameLst>
                                      </p:cBhvr>
                                      <p:to>
                                        <p:strVal val="visible"/>
                                      </p:to>
                                    </p:set>
                                    <p:animEffect transition="in" filter="fade">
                                      <p:cBhvr>
                                        <p:cTn id="55" dur="1000"/>
                                        <p:tgtEl>
                                          <p:spTgt spid="219"/>
                                        </p:tgtEl>
                                      </p:cBhvr>
                                    </p:animEffect>
                                  </p:childTnLst>
                                </p:cTn>
                              </p:par>
                            </p:childTnLst>
                          </p:cTn>
                        </p:par>
                        <p:par>
                          <p:cTn id="56" fill="hold">
                            <p:stCondLst>
                              <p:cond delay="2000"/>
                            </p:stCondLst>
                            <p:childTnLst>
                              <p:par>
                                <p:cTn id="57" presetID="10" presetClass="entr" presetSubtype="0" fill="hold" nodeType="afterEffect">
                                  <p:stCondLst>
                                    <p:cond delay="0"/>
                                  </p:stCondLst>
                                  <p:childTnLst>
                                    <p:set>
                                      <p:cBhvr>
                                        <p:cTn id="58" dur="1" fill="hold">
                                          <p:stCondLst>
                                            <p:cond delay="0"/>
                                          </p:stCondLst>
                                        </p:cTn>
                                        <p:tgtEl>
                                          <p:spTgt spid="213"/>
                                        </p:tgtEl>
                                        <p:attrNameLst>
                                          <p:attrName>style.visibility</p:attrName>
                                        </p:attrNameLst>
                                      </p:cBhvr>
                                      <p:to>
                                        <p:strVal val="visible"/>
                                      </p:to>
                                    </p:set>
                                    <p:animEffect transition="in" filter="fade">
                                      <p:cBhvr>
                                        <p:cTn id="59" dur="1000"/>
                                        <p:tgtEl>
                                          <p:spTgt spid="213"/>
                                        </p:tgtEl>
                                      </p:cBhvr>
                                    </p:animEffect>
                                  </p:childTnLst>
                                </p:cTn>
                              </p:par>
                              <p:par>
                                <p:cTn id="60" presetID="10" presetClass="entr" presetSubtype="0" fill="hold" nodeType="withEffect">
                                  <p:stCondLst>
                                    <p:cond delay="0"/>
                                  </p:stCondLst>
                                  <p:childTnLst>
                                    <p:set>
                                      <p:cBhvr>
                                        <p:cTn id="61" dur="1" fill="hold">
                                          <p:stCondLst>
                                            <p:cond delay="0"/>
                                          </p:stCondLst>
                                        </p:cTn>
                                        <p:tgtEl>
                                          <p:spTgt spid="220"/>
                                        </p:tgtEl>
                                        <p:attrNameLst>
                                          <p:attrName>style.visibility</p:attrName>
                                        </p:attrNameLst>
                                      </p:cBhvr>
                                      <p:to>
                                        <p:strVal val="visible"/>
                                      </p:to>
                                    </p:set>
                                    <p:animEffect transition="in" filter="fade">
                                      <p:cBhvr>
                                        <p:cTn id="62" dur="10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0"/>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14</a:t>
            </a:fld>
            <a:endParaRPr/>
          </a:p>
        </p:txBody>
      </p:sp>
      <p:sp>
        <p:nvSpPr>
          <p:cNvPr id="252" name="Google Shape;252;p30"/>
          <p:cNvSpPr txBox="1">
            <a:spLocks noGrp="1"/>
          </p:cNvSpPr>
          <p:nvPr>
            <p:ph type="ctrTitle" idx="4294967295"/>
          </p:nvPr>
        </p:nvSpPr>
        <p:spPr>
          <a:xfrm>
            <a:off x="0" y="0"/>
            <a:ext cx="7753200" cy="743400"/>
          </a:xfrm>
          <a:prstGeom prst="rect">
            <a:avLst/>
          </a:prstGeom>
          <a:solidFill>
            <a:srgbClr val="CC0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chemeClr val="lt1"/>
                </a:solidFill>
              </a:rPr>
              <a:t>Research Task: </a:t>
            </a:r>
            <a:r>
              <a:rPr lang="en" sz="3600">
                <a:solidFill>
                  <a:srgbClr val="FFFFFF"/>
                </a:solidFill>
              </a:rPr>
              <a:t>Finding an Approach</a:t>
            </a:r>
            <a:endParaRPr sz="3600">
              <a:solidFill>
                <a:srgbClr val="FFFFFF"/>
              </a:solidFill>
            </a:endParaRPr>
          </a:p>
        </p:txBody>
      </p:sp>
      <p:pic>
        <p:nvPicPr>
          <p:cNvPr id="253" name="Google Shape;253;p30"/>
          <p:cNvPicPr preferRelativeResize="0"/>
          <p:nvPr/>
        </p:nvPicPr>
        <p:blipFill rotWithShape="1">
          <a:blip r:embed="rId3">
            <a:alphaModFix/>
          </a:blip>
          <a:srcRect l="50000" t="7486" r="29352" b="6558"/>
          <a:stretch/>
        </p:blipFill>
        <p:spPr>
          <a:xfrm>
            <a:off x="3456950" y="817737"/>
            <a:ext cx="2230099" cy="5222526"/>
          </a:xfrm>
          <a:prstGeom prst="rect">
            <a:avLst/>
          </a:prstGeom>
          <a:noFill/>
          <a:ln>
            <a:noFill/>
          </a:ln>
        </p:spPr>
      </p:pic>
      <p:sp>
        <p:nvSpPr>
          <p:cNvPr id="254" name="Google Shape;254;p30"/>
          <p:cNvSpPr txBox="1"/>
          <p:nvPr/>
        </p:nvSpPr>
        <p:spPr>
          <a:xfrm>
            <a:off x="347950" y="960950"/>
            <a:ext cx="2360400" cy="2468100"/>
          </a:xfrm>
          <a:prstGeom prst="rect">
            <a:avLst/>
          </a:prstGeom>
          <a:noFill/>
          <a:ln w="76200" cap="flat" cmpd="sng">
            <a:solidFill>
              <a:srgbClr val="3D85C6"/>
            </a:solidFill>
            <a:prstDash val="solid"/>
            <a:round/>
            <a:headEnd type="none" w="sm" len="sm"/>
            <a:tailEnd type="none" w="sm" len="sm"/>
          </a:ln>
        </p:spPr>
        <p:txBody>
          <a:bodyPr spcFirstLastPara="1" wrap="square" lIns="91425" tIns="91425" rIns="91425" bIns="91425" anchor="t" anchorCtr="0">
            <a:noAutofit/>
          </a:bodyPr>
          <a:lstStyle/>
          <a:p>
            <a:pPr marL="0" lvl="0" indent="0" algn="ctr">
              <a:spcBef>
                <a:spcPts val="0"/>
              </a:spcBef>
              <a:spcAft>
                <a:spcPts val="0"/>
              </a:spcAft>
              <a:buNone/>
            </a:pPr>
            <a:r>
              <a:rPr lang="en" sz="2400" b="1"/>
              <a:t>Driving loop</a:t>
            </a:r>
            <a:endParaRPr sz="2400" b="1"/>
          </a:p>
          <a:p>
            <a:pPr marL="0" lvl="0" indent="0" algn="ctr" rtl="0">
              <a:spcBef>
                <a:spcPts val="0"/>
              </a:spcBef>
              <a:spcAft>
                <a:spcPts val="0"/>
              </a:spcAft>
              <a:buNone/>
            </a:pPr>
            <a:endParaRPr sz="2400" b="1"/>
          </a:p>
          <a:p>
            <a:pPr marL="0" lvl="0" indent="0" algn="ctr">
              <a:spcBef>
                <a:spcPts val="0"/>
              </a:spcBef>
              <a:spcAft>
                <a:spcPts val="0"/>
              </a:spcAft>
              <a:buNone/>
            </a:pPr>
            <a:endParaRPr sz="2400" b="1"/>
          </a:p>
          <a:p>
            <a:pPr marL="0" lvl="0" indent="0" algn="ctr">
              <a:spcBef>
                <a:spcPts val="0"/>
              </a:spcBef>
              <a:spcAft>
                <a:spcPts val="0"/>
              </a:spcAft>
              <a:buNone/>
            </a:pPr>
            <a:r>
              <a:rPr lang="en" sz="2400" b="1"/>
              <a:t>7 - 8:30 AM </a:t>
            </a:r>
            <a:endParaRPr sz="2400" b="1"/>
          </a:p>
          <a:p>
            <a:pPr marL="0" lvl="0" indent="0" algn="ctr">
              <a:spcBef>
                <a:spcPts val="0"/>
              </a:spcBef>
              <a:spcAft>
                <a:spcPts val="0"/>
              </a:spcAft>
              <a:buNone/>
            </a:pPr>
            <a:r>
              <a:rPr lang="en" sz="2400" b="1"/>
              <a:t>and </a:t>
            </a:r>
            <a:endParaRPr sz="2400" b="1"/>
          </a:p>
          <a:p>
            <a:pPr marL="0" lvl="0" indent="0" algn="ctr">
              <a:spcBef>
                <a:spcPts val="0"/>
              </a:spcBef>
              <a:spcAft>
                <a:spcPts val="0"/>
              </a:spcAft>
              <a:buNone/>
            </a:pPr>
            <a:r>
              <a:rPr lang="en" sz="2400" b="1"/>
              <a:t>4 - 5:30 PM</a:t>
            </a:r>
            <a:endParaRPr sz="2400" b="1"/>
          </a:p>
        </p:txBody>
      </p:sp>
      <p:sp>
        <p:nvSpPr>
          <p:cNvPr id="255" name="Google Shape;255;p30"/>
          <p:cNvSpPr txBox="1"/>
          <p:nvPr/>
        </p:nvSpPr>
        <p:spPr>
          <a:xfrm>
            <a:off x="6370375" y="4784325"/>
            <a:ext cx="1390800" cy="6495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 sz="2400"/>
              <a:t>I-75</a:t>
            </a:r>
            <a:endParaRPr sz="2400"/>
          </a:p>
        </p:txBody>
      </p:sp>
      <p:cxnSp>
        <p:nvCxnSpPr>
          <p:cNvPr id="256" name="Google Shape;256;p30"/>
          <p:cNvCxnSpPr>
            <a:stCxn id="255" idx="1"/>
          </p:cNvCxnSpPr>
          <p:nvPr/>
        </p:nvCxnSpPr>
        <p:spPr>
          <a:xfrm rot="10800000">
            <a:off x="5140075" y="3936075"/>
            <a:ext cx="1230300" cy="1173000"/>
          </a:xfrm>
          <a:prstGeom prst="straightConnector1">
            <a:avLst/>
          </a:prstGeom>
          <a:noFill/>
          <a:ln w="38100" cap="flat" cmpd="sng">
            <a:solidFill>
              <a:srgbClr val="000000"/>
            </a:solidFill>
            <a:prstDash val="solid"/>
            <a:round/>
            <a:headEnd type="none" w="med" len="med"/>
            <a:tailEnd type="triangle" w="med" len="med"/>
          </a:ln>
        </p:spPr>
      </p:cxnSp>
      <p:cxnSp>
        <p:nvCxnSpPr>
          <p:cNvPr id="257" name="Google Shape;257;p30"/>
          <p:cNvCxnSpPr>
            <a:stCxn id="258" idx="3"/>
          </p:cNvCxnSpPr>
          <p:nvPr/>
        </p:nvCxnSpPr>
        <p:spPr>
          <a:xfrm rot="10800000" flipH="1">
            <a:off x="3458025" y="3614625"/>
            <a:ext cx="1346700" cy="1971600"/>
          </a:xfrm>
          <a:prstGeom prst="straightConnector1">
            <a:avLst/>
          </a:prstGeom>
          <a:noFill/>
          <a:ln w="38100" cap="flat" cmpd="sng">
            <a:solidFill>
              <a:srgbClr val="000000"/>
            </a:solidFill>
            <a:prstDash val="solid"/>
            <a:round/>
            <a:headEnd type="none" w="med" len="med"/>
            <a:tailEnd type="triangle" w="med" len="med"/>
          </a:ln>
        </p:spPr>
      </p:cxnSp>
      <p:sp>
        <p:nvSpPr>
          <p:cNvPr id="258" name="Google Shape;258;p30"/>
          <p:cNvSpPr txBox="1"/>
          <p:nvPr/>
        </p:nvSpPr>
        <p:spPr>
          <a:xfrm>
            <a:off x="1370025" y="5261475"/>
            <a:ext cx="2088000" cy="64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Commercial, near railyard</a:t>
            </a:r>
            <a:endParaRPr sz="2400"/>
          </a:p>
        </p:txBody>
      </p:sp>
      <p:cxnSp>
        <p:nvCxnSpPr>
          <p:cNvPr id="259" name="Google Shape;259;p30"/>
          <p:cNvCxnSpPr/>
          <p:nvPr/>
        </p:nvCxnSpPr>
        <p:spPr>
          <a:xfrm rot="10800000">
            <a:off x="4357800" y="940650"/>
            <a:ext cx="1643100" cy="948300"/>
          </a:xfrm>
          <a:prstGeom prst="straightConnector1">
            <a:avLst/>
          </a:prstGeom>
          <a:noFill/>
          <a:ln w="38100" cap="flat" cmpd="sng">
            <a:solidFill>
              <a:srgbClr val="000000"/>
            </a:solidFill>
            <a:prstDash val="solid"/>
            <a:round/>
            <a:headEnd type="none" w="med" len="med"/>
            <a:tailEnd type="triangle" w="med" len="med"/>
          </a:ln>
        </p:spPr>
      </p:cxnSp>
      <p:sp>
        <p:nvSpPr>
          <p:cNvPr id="260" name="Google Shape;260;p30"/>
          <p:cNvSpPr txBox="1"/>
          <p:nvPr/>
        </p:nvSpPr>
        <p:spPr>
          <a:xfrm>
            <a:off x="6000900" y="1564200"/>
            <a:ext cx="2681700" cy="64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Construction site</a:t>
            </a:r>
            <a:endParaRPr sz="2400"/>
          </a:p>
        </p:txBody>
      </p:sp>
      <p:cxnSp>
        <p:nvCxnSpPr>
          <p:cNvPr id="261" name="Google Shape;261;p30"/>
          <p:cNvCxnSpPr>
            <a:stCxn id="262" idx="1"/>
            <a:endCxn id="253" idx="0"/>
          </p:cNvCxnSpPr>
          <p:nvPr/>
        </p:nvCxnSpPr>
        <p:spPr>
          <a:xfrm rot="10800000">
            <a:off x="4572125" y="817800"/>
            <a:ext cx="1692900" cy="336000"/>
          </a:xfrm>
          <a:prstGeom prst="straightConnector1">
            <a:avLst/>
          </a:prstGeom>
          <a:noFill/>
          <a:ln w="38100" cap="flat" cmpd="sng">
            <a:solidFill>
              <a:srgbClr val="000000"/>
            </a:solidFill>
            <a:prstDash val="solid"/>
            <a:round/>
            <a:headEnd type="none" w="med" len="med"/>
            <a:tailEnd type="triangle" w="med" len="med"/>
          </a:ln>
        </p:spPr>
      </p:cxnSp>
      <p:sp>
        <p:nvSpPr>
          <p:cNvPr id="262" name="Google Shape;262;p30"/>
          <p:cNvSpPr txBox="1"/>
          <p:nvPr/>
        </p:nvSpPr>
        <p:spPr>
          <a:xfrm>
            <a:off x="6265025" y="829050"/>
            <a:ext cx="2681700" cy="64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EPA monitoring station</a:t>
            </a:r>
            <a:endParaRPr sz="2400"/>
          </a:p>
        </p:txBody>
      </p:sp>
      <p:cxnSp>
        <p:nvCxnSpPr>
          <p:cNvPr id="263" name="Google Shape;263;p30"/>
          <p:cNvCxnSpPr>
            <a:stCxn id="264" idx="1"/>
          </p:cNvCxnSpPr>
          <p:nvPr/>
        </p:nvCxnSpPr>
        <p:spPr>
          <a:xfrm rot="10800000">
            <a:off x="4665125" y="1771050"/>
            <a:ext cx="1599900" cy="1177800"/>
          </a:xfrm>
          <a:prstGeom prst="straightConnector1">
            <a:avLst/>
          </a:prstGeom>
          <a:noFill/>
          <a:ln w="38100" cap="flat" cmpd="sng">
            <a:solidFill>
              <a:srgbClr val="000000"/>
            </a:solidFill>
            <a:prstDash val="solid"/>
            <a:round/>
            <a:headEnd type="none" w="med" len="med"/>
            <a:tailEnd type="triangle" w="med" len="med"/>
          </a:ln>
        </p:spPr>
      </p:cxnSp>
      <p:sp>
        <p:nvSpPr>
          <p:cNvPr id="264" name="Google Shape;264;p30"/>
          <p:cNvSpPr txBox="1"/>
          <p:nvPr/>
        </p:nvSpPr>
        <p:spPr>
          <a:xfrm>
            <a:off x="6265025" y="2624100"/>
            <a:ext cx="2681700" cy="64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Mixed residential and commercial</a:t>
            </a:r>
            <a:endParaRPr sz="2400"/>
          </a:p>
        </p:txBody>
      </p:sp>
      <p:sp>
        <p:nvSpPr>
          <p:cNvPr id="265" name="Google Shape;265;p30"/>
          <p:cNvSpPr txBox="1"/>
          <p:nvPr/>
        </p:nvSpPr>
        <p:spPr>
          <a:xfrm>
            <a:off x="6203375" y="3792125"/>
            <a:ext cx="2805000" cy="64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CC0000"/>
                </a:solidFill>
              </a:rPr>
              <a:t>Does not capture residential area</a:t>
            </a:r>
            <a:endParaRPr sz="2400">
              <a:solidFill>
                <a:srgbClr val="CC0000"/>
              </a:solidFill>
            </a:endParaRPr>
          </a:p>
        </p:txBody>
      </p:sp>
      <p:cxnSp>
        <p:nvCxnSpPr>
          <p:cNvPr id="266" name="Google Shape;266;p30"/>
          <p:cNvCxnSpPr>
            <a:stCxn id="265" idx="1"/>
          </p:cNvCxnSpPr>
          <p:nvPr/>
        </p:nvCxnSpPr>
        <p:spPr>
          <a:xfrm rot="10800000">
            <a:off x="5056175" y="2776475"/>
            <a:ext cx="1147200" cy="1340400"/>
          </a:xfrm>
          <a:prstGeom prst="straightConnector1">
            <a:avLst/>
          </a:prstGeom>
          <a:noFill/>
          <a:ln w="38100" cap="flat" cmpd="sng">
            <a:solidFill>
              <a:srgbClr val="CC0000"/>
            </a:solidFill>
            <a:prstDash val="solid"/>
            <a:round/>
            <a:headEnd type="none" w="med" len="med"/>
            <a:tailEnd type="triangle" w="med" len="med"/>
          </a:ln>
        </p:spPr>
      </p:cxnSp>
      <p:pic>
        <p:nvPicPr>
          <p:cNvPr id="267" name="Google Shape;267;p30"/>
          <p:cNvPicPr preferRelativeResize="0"/>
          <p:nvPr/>
        </p:nvPicPr>
        <p:blipFill rotWithShape="1">
          <a:blip r:embed="rId4">
            <a:alphaModFix/>
          </a:blip>
          <a:srcRect t="18622" b="27896"/>
          <a:stretch/>
        </p:blipFill>
        <p:spPr>
          <a:xfrm>
            <a:off x="903288" y="1478550"/>
            <a:ext cx="1228727" cy="657175"/>
          </a:xfrm>
          <a:prstGeom prst="rect">
            <a:avLst/>
          </a:prstGeom>
          <a:noFill/>
          <a:ln>
            <a:noFill/>
          </a:ln>
        </p:spPr>
      </p:pic>
      <p:sp>
        <p:nvSpPr>
          <p:cNvPr id="268" name="Google Shape;268;p30"/>
          <p:cNvSpPr txBox="1"/>
          <p:nvPr/>
        </p:nvSpPr>
        <p:spPr>
          <a:xfrm>
            <a:off x="-133987" y="3461613"/>
            <a:ext cx="3303300" cy="161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t>Driving loop gives simultaneous </a:t>
            </a:r>
            <a:endParaRPr sz="2400" b="1"/>
          </a:p>
          <a:p>
            <a:pPr marL="0" lvl="0" indent="0" algn="ctr" rtl="0">
              <a:spcBef>
                <a:spcPts val="0"/>
              </a:spcBef>
              <a:spcAft>
                <a:spcPts val="0"/>
              </a:spcAft>
              <a:buNone/>
            </a:pPr>
            <a:r>
              <a:rPr lang="en" sz="2400" b="1"/>
              <a:t>data on I-75 and </a:t>
            </a:r>
            <a:endParaRPr sz="2400" b="1"/>
          </a:p>
          <a:p>
            <a:pPr marL="0" lvl="0" indent="0" algn="ctr">
              <a:spcBef>
                <a:spcPts val="0"/>
              </a:spcBef>
              <a:spcAft>
                <a:spcPts val="0"/>
              </a:spcAft>
              <a:buNone/>
            </a:pPr>
            <a:r>
              <a:rPr lang="en" sz="2400" b="1"/>
              <a:t>in the community</a:t>
            </a:r>
            <a:endParaRPr sz="2400" b="1"/>
          </a:p>
        </p:txBody>
      </p:sp>
      <p:pic>
        <p:nvPicPr>
          <p:cNvPr id="269" name="Google Shape;269;p30"/>
          <p:cNvPicPr preferRelativeResize="0"/>
          <p:nvPr/>
        </p:nvPicPr>
        <p:blipFill>
          <a:blip r:embed="rId5">
            <a:alphaModFix/>
          </a:blip>
          <a:stretch>
            <a:fillRect/>
          </a:stretch>
        </p:blipFill>
        <p:spPr>
          <a:xfrm>
            <a:off x="7753199" y="-8"/>
            <a:ext cx="1390799" cy="7433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1000"/>
                                        <p:tgtEl>
                                          <p:spTgt spid="255"/>
                                        </p:tgtEl>
                                      </p:cBhvr>
                                    </p:animEffect>
                                  </p:childTnLst>
                                </p:cTn>
                              </p:par>
                              <p:par>
                                <p:cTn id="8" presetID="10" presetClass="entr" presetSubtype="0" fill="hold" nodeType="withEffect">
                                  <p:stCondLst>
                                    <p:cond delay="0"/>
                                  </p:stCondLst>
                                  <p:childTnLst>
                                    <p:set>
                                      <p:cBhvr>
                                        <p:cTn id="9" dur="1" fill="hold">
                                          <p:stCondLst>
                                            <p:cond delay="0"/>
                                          </p:stCondLst>
                                        </p:cTn>
                                        <p:tgtEl>
                                          <p:spTgt spid="256"/>
                                        </p:tgtEl>
                                        <p:attrNameLst>
                                          <p:attrName>style.visibility</p:attrName>
                                        </p:attrNameLst>
                                      </p:cBhvr>
                                      <p:to>
                                        <p:strVal val="visible"/>
                                      </p:to>
                                    </p:set>
                                    <p:animEffect transition="in" filter="fade">
                                      <p:cBhvr>
                                        <p:cTn id="10" dur="1000"/>
                                        <p:tgtEl>
                                          <p:spTgt spid="256"/>
                                        </p:tgtEl>
                                      </p:cBhvr>
                                    </p:animEffect>
                                  </p:childTnLst>
                                </p:cTn>
                              </p:par>
                              <p:par>
                                <p:cTn id="11" presetID="10" presetClass="entr" presetSubtype="0" fill="hold" nodeType="withEffect">
                                  <p:stCondLst>
                                    <p:cond delay="0"/>
                                  </p:stCondLst>
                                  <p:childTnLst>
                                    <p:set>
                                      <p:cBhvr>
                                        <p:cTn id="12" dur="1" fill="hold">
                                          <p:stCondLst>
                                            <p:cond delay="0"/>
                                          </p:stCondLst>
                                        </p:cTn>
                                        <p:tgtEl>
                                          <p:spTgt spid="257"/>
                                        </p:tgtEl>
                                        <p:attrNameLst>
                                          <p:attrName>style.visibility</p:attrName>
                                        </p:attrNameLst>
                                      </p:cBhvr>
                                      <p:to>
                                        <p:strVal val="visible"/>
                                      </p:to>
                                    </p:set>
                                    <p:animEffect transition="in" filter="fade">
                                      <p:cBhvr>
                                        <p:cTn id="13" dur="1000"/>
                                        <p:tgtEl>
                                          <p:spTgt spid="257"/>
                                        </p:tgtEl>
                                      </p:cBhvr>
                                    </p:animEffect>
                                  </p:childTnLst>
                                </p:cTn>
                              </p:par>
                              <p:par>
                                <p:cTn id="14" presetID="10" presetClass="entr" presetSubtype="0" fill="hold" nodeType="withEffect">
                                  <p:stCondLst>
                                    <p:cond delay="0"/>
                                  </p:stCondLst>
                                  <p:childTnLst>
                                    <p:set>
                                      <p:cBhvr>
                                        <p:cTn id="15" dur="1" fill="hold">
                                          <p:stCondLst>
                                            <p:cond delay="0"/>
                                          </p:stCondLst>
                                        </p:cTn>
                                        <p:tgtEl>
                                          <p:spTgt spid="258"/>
                                        </p:tgtEl>
                                        <p:attrNameLst>
                                          <p:attrName>style.visibility</p:attrName>
                                        </p:attrNameLst>
                                      </p:cBhvr>
                                      <p:to>
                                        <p:strVal val="visible"/>
                                      </p:to>
                                    </p:set>
                                    <p:animEffect transition="in" filter="fade">
                                      <p:cBhvr>
                                        <p:cTn id="16" dur="1000"/>
                                        <p:tgtEl>
                                          <p:spTgt spid="258"/>
                                        </p:tgtEl>
                                      </p:cBhvr>
                                    </p:animEffect>
                                  </p:childTnLst>
                                </p:cTn>
                              </p:par>
                              <p:par>
                                <p:cTn id="17" presetID="10" presetClass="entr" presetSubtype="0" fill="hold" nodeType="withEffect">
                                  <p:stCondLst>
                                    <p:cond delay="0"/>
                                  </p:stCondLst>
                                  <p:childTnLst>
                                    <p:set>
                                      <p:cBhvr>
                                        <p:cTn id="18" dur="1" fill="hold">
                                          <p:stCondLst>
                                            <p:cond delay="0"/>
                                          </p:stCondLst>
                                        </p:cTn>
                                        <p:tgtEl>
                                          <p:spTgt spid="259"/>
                                        </p:tgtEl>
                                        <p:attrNameLst>
                                          <p:attrName>style.visibility</p:attrName>
                                        </p:attrNameLst>
                                      </p:cBhvr>
                                      <p:to>
                                        <p:strVal val="visible"/>
                                      </p:to>
                                    </p:set>
                                    <p:animEffect transition="in" filter="fade">
                                      <p:cBhvr>
                                        <p:cTn id="19" dur="1000"/>
                                        <p:tgtEl>
                                          <p:spTgt spid="259"/>
                                        </p:tgtEl>
                                      </p:cBhvr>
                                    </p:animEffect>
                                  </p:childTnLst>
                                </p:cTn>
                              </p:par>
                              <p:par>
                                <p:cTn id="20" presetID="10" presetClass="entr" presetSubtype="0" fill="hold" nodeType="withEffect">
                                  <p:stCondLst>
                                    <p:cond delay="0"/>
                                  </p:stCondLst>
                                  <p:childTnLst>
                                    <p:set>
                                      <p:cBhvr>
                                        <p:cTn id="21" dur="1" fill="hold">
                                          <p:stCondLst>
                                            <p:cond delay="0"/>
                                          </p:stCondLst>
                                        </p:cTn>
                                        <p:tgtEl>
                                          <p:spTgt spid="260"/>
                                        </p:tgtEl>
                                        <p:attrNameLst>
                                          <p:attrName>style.visibility</p:attrName>
                                        </p:attrNameLst>
                                      </p:cBhvr>
                                      <p:to>
                                        <p:strVal val="visible"/>
                                      </p:to>
                                    </p:set>
                                    <p:animEffect transition="in" filter="fade">
                                      <p:cBhvr>
                                        <p:cTn id="22" dur="1000"/>
                                        <p:tgtEl>
                                          <p:spTgt spid="260"/>
                                        </p:tgtEl>
                                      </p:cBhvr>
                                    </p:animEffect>
                                  </p:childTnLst>
                                </p:cTn>
                              </p:par>
                              <p:par>
                                <p:cTn id="23" presetID="10" presetClass="entr" presetSubtype="0" fill="hold" nodeType="withEffect">
                                  <p:stCondLst>
                                    <p:cond delay="0"/>
                                  </p:stCondLst>
                                  <p:childTnLst>
                                    <p:set>
                                      <p:cBhvr>
                                        <p:cTn id="24" dur="1" fill="hold">
                                          <p:stCondLst>
                                            <p:cond delay="0"/>
                                          </p:stCondLst>
                                        </p:cTn>
                                        <p:tgtEl>
                                          <p:spTgt spid="262"/>
                                        </p:tgtEl>
                                        <p:attrNameLst>
                                          <p:attrName>style.visibility</p:attrName>
                                        </p:attrNameLst>
                                      </p:cBhvr>
                                      <p:to>
                                        <p:strVal val="visible"/>
                                      </p:to>
                                    </p:set>
                                    <p:animEffect transition="in" filter="fade">
                                      <p:cBhvr>
                                        <p:cTn id="25" dur="1000"/>
                                        <p:tgtEl>
                                          <p:spTgt spid="262"/>
                                        </p:tgtEl>
                                      </p:cBhvr>
                                    </p:animEffect>
                                  </p:childTnLst>
                                </p:cTn>
                              </p:par>
                              <p:par>
                                <p:cTn id="26" presetID="10" presetClass="entr" presetSubtype="0" fill="hold" nodeType="withEffect">
                                  <p:stCondLst>
                                    <p:cond delay="0"/>
                                  </p:stCondLst>
                                  <p:childTnLst>
                                    <p:set>
                                      <p:cBhvr>
                                        <p:cTn id="27" dur="1" fill="hold">
                                          <p:stCondLst>
                                            <p:cond delay="0"/>
                                          </p:stCondLst>
                                        </p:cTn>
                                        <p:tgtEl>
                                          <p:spTgt spid="263"/>
                                        </p:tgtEl>
                                        <p:attrNameLst>
                                          <p:attrName>style.visibility</p:attrName>
                                        </p:attrNameLst>
                                      </p:cBhvr>
                                      <p:to>
                                        <p:strVal val="visible"/>
                                      </p:to>
                                    </p:set>
                                    <p:animEffect transition="in" filter="fade">
                                      <p:cBhvr>
                                        <p:cTn id="28" dur="1000"/>
                                        <p:tgtEl>
                                          <p:spTgt spid="263"/>
                                        </p:tgtEl>
                                      </p:cBhvr>
                                    </p:animEffect>
                                  </p:childTnLst>
                                </p:cTn>
                              </p:par>
                              <p:par>
                                <p:cTn id="29" presetID="10" presetClass="entr" presetSubtype="0" fill="hold" nodeType="withEffect">
                                  <p:stCondLst>
                                    <p:cond delay="0"/>
                                  </p:stCondLst>
                                  <p:childTnLst>
                                    <p:set>
                                      <p:cBhvr>
                                        <p:cTn id="30" dur="1" fill="hold">
                                          <p:stCondLst>
                                            <p:cond delay="0"/>
                                          </p:stCondLst>
                                        </p:cTn>
                                        <p:tgtEl>
                                          <p:spTgt spid="264"/>
                                        </p:tgtEl>
                                        <p:attrNameLst>
                                          <p:attrName>style.visibility</p:attrName>
                                        </p:attrNameLst>
                                      </p:cBhvr>
                                      <p:to>
                                        <p:strVal val="visible"/>
                                      </p:to>
                                    </p:set>
                                    <p:animEffect transition="in" filter="fade">
                                      <p:cBhvr>
                                        <p:cTn id="31" dur="1000"/>
                                        <p:tgtEl>
                                          <p:spTgt spid="264"/>
                                        </p:tgtEl>
                                      </p:cBhvr>
                                    </p:animEffect>
                                  </p:childTnLst>
                                </p:cTn>
                              </p:par>
                              <p:par>
                                <p:cTn id="32" presetID="10" presetClass="entr" presetSubtype="0" fill="hold" nodeType="withEffect">
                                  <p:stCondLst>
                                    <p:cond delay="0"/>
                                  </p:stCondLst>
                                  <p:childTnLst>
                                    <p:set>
                                      <p:cBhvr>
                                        <p:cTn id="33" dur="1" fill="hold">
                                          <p:stCondLst>
                                            <p:cond delay="0"/>
                                          </p:stCondLst>
                                        </p:cTn>
                                        <p:tgtEl>
                                          <p:spTgt spid="261"/>
                                        </p:tgtEl>
                                        <p:attrNameLst>
                                          <p:attrName>style.visibility</p:attrName>
                                        </p:attrNameLst>
                                      </p:cBhvr>
                                      <p:to>
                                        <p:strVal val="visible"/>
                                      </p:to>
                                    </p:set>
                                    <p:animEffect transition="in" filter="fade">
                                      <p:cBhvr>
                                        <p:cTn id="34" dur="1000"/>
                                        <p:tgtEl>
                                          <p:spTgt spid="26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66"/>
                                        </p:tgtEl>
                                        <p:attrNameLst>
                                          <p:attrName>style.visibility</p:attrName>
                                        </p:attrNameLst>
                                      </p:cBhvr>
                                      <p:to>
                                        <p:strVal val="visible"/>
                                      </p:to>
                                    </p:set>
                                    <p:animEffect transition="in" filter="fade">
                                      <p:cBhvr>
                                        <p:cTn id="39" dur="1000"/>
                                        <p:tgtEl>
                                          <p:spTgt spid="266"/>
                                        </p:tgtEl>
                                      </p:cBhvr>
                                    </p:animEffect>
                                  </p:childTnLst>
                                </p:cTn>
                              </p:par>
                              <p:par>
                                <p:cTn id="40" presetID="10" presetClass="entr" presetSubtype="0" fill="hold" nodeType="withEffect">
                                  <p:stCondLst>
                                    <p:cond delay="0"/>
                                  </p:stCondLst>
                                  <p:childTnLst>
                                    <p:set>
                                      <p:cBhvr>
                                        <p:cTn id="41" dur="1" fill="hold">
                                          <p:stCondLst>
                                            <p:cond delay="0"/>
                                          </p:stCondLst>
                                        </p:cTn>
                                        <p:tgtEl>
                                          <p:spTgt spid="265"/>
                                        </p:tgtEl>
                                        <p:attrNameLst>
                                          <p:attrName>style.visibility</p:attrName>
                                        </p:attrNameLst>
                                      </p:cBhvr>
                                      <p:to>
                                        <p:strVal val="visible"/>
                                      </p:to>
                                    </p:set>
                                    <p:animEffect transition="in" filter="fade">
                                      <p:cBhvr>
                                        <p:cTn id="42" dur="1000"/>
                                        <p:tgtEl>
                                          <p:spTgt spid="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1"/>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15</a:t>
            </a:fld>
            <a:endParaRPr/>
          </a:p>
        </p:txBody>
      </p:sp>
      <p:sp>
        <p:nvSpPr>
          <p:cNvPr id="275" name="Google Shape;275;p31"/>
          <p:cNvSpPr txBox="1">
            <a:spLocks noGrp="1"/>
          </p:cNvSpPr>
          <p:nvPr>
            <p:ph type="ctrTitle" idx="4294967295"/>
          </p:nvPr>
        </p:nvSpPr>
        <p:spPr>
          <a:xfrm>
            <a:off x="0" y="0"/>
            <a:ext cx="7753200" cy="743400"/>
          </a:xfrm>
          <a:prstGeom prst="rect">
            <a:avLst/>
          </a:prstGeom>
          <a:solidFill>
            <a:srgbClr val="CC0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rPr>
              <a:t>Research Task: Finding an Approach</a:t>
            </a:r>
            <a:endParaRPr sz="3600">
              <a:solidFill>
                <a:srgbClr val="FFFFFF"/>
              </a:solidFill>
            </a:endParaRPr>
          </a:p>
        </p:txBody>
      </p:sp>
      <p:sp>
        <p:nvSpPr>
          <p:cNvPr id="276" name="Google Shape;276;p31"/>
          <p:cNvSpPr txBox="1"/>
          <p:nvPr/>
        </p:nvSpPr>
        <p:spPr>
          <a:xfrm>
            <a:off x="195550" y="960950"/>
            <a:ext cx="2360400" cy="2468100"/>
          </a:xfrm>
          <a:prstGeom prst="rect">
            <a:avLst/>
          </a:prstGeom>
          <a:noFill/>
          <a:ln w="76200" cap="flat" cmpd="sng">
            <a:solidFill>
              <a:srgbClr val="3D85C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t>Driving loop</a:t>
            </a:r>
            <a:endParaRPr sz="2400" b="1"/>
          </a:p>
          <a:p>
            <a:pPr marL="0" lvl="0" indent="0" algn="ctr" rtl="0">
              <a:spcBef>
                <a:spcPts val="0"/>
              </a:spcBef>
              <a:spcAft>
                <a:spcPts val="0"/>
              </a:spcAft>
              <a:buNone/>
            </a:pPr>
            <a:endParaRPr sz="2400" b="1"/>
          </a:p>
          <a:p>
            <a:pPr marL="0" lvl="0" indent="0" algn="ctr" rtl="0">
              <a:spcBef>
                <a:spcPts val="0"/>
              </a:spcBef>
              <a:spcAft>
                <a:spcPts val="0"/>
              </a:spcAft>
              <a:buNone/>
            </a:pPr>
            <a:endParaRPr sz="2400" b="1"/>
          </a:p>
          <a:p>
            <a:pPr marL="0" lvl="0" indent="0" algn="ctr" rtl="0">
              <a:spcBef>
                <a:spcPts val="0"/>
              </a:spcBef>
              <a:spcAft>
                <a:spcPts val="0"/>
              </a:spcAft>
              <a:buNone/>
            </a:pPr>
            <a:r>
              <a:rPr lang="en" sz="2400" b="1"/>
              <a:t>7:00 - 8:30 AM </a:t>
            </a:r>
            <a:endParaRPr sz="2400" b="1"/>
          </a:p>
          <a:p>
            <a:pPr marL="0" lvl="0" indent="0" algn="ctr" rtl="0">
              <a:spcBef>
                <a:spcPts val="0"/>
              </a:spcBef>
              <a:spcAft>
                <a:spcPts val="0"/>
              </a:spcAft>
              <a:buNone/>
            </a:pPr>
            <a:r>
              <a:rPr lang="en" sz="2400" b="1"/>
              <a:t>and </a:t>
            </a:r>
            <a:endParaRPr sz="2400" b="1"/>
          </a:p>
          <a:p>
            <a:pPr marL="0" lvl="0" indent="0" algn="ctr" rtl="0">
              <a:spcBef>
                <a:spcPts val="0"/>
              </a:spcBef>
              <a:spcAft>
                <a:spcPts val="0"/>
              </a:spcAft>
              <a:buNone/>
            </a:pPr>
            <a:r>
              <a:rPr lang="en" sz="2400" b="1"/>
              <a:t>4:00 - 5:30 PM</a:t>
            </a:r>
            <a:endParaRPr sz="2400" b="1"/>
          </a:p>
        </p:txBody>
      </p:sp>
      <p:sp>
        <p:nvSpPr>
          <p:cNvPr id="277" name="Google Shape;277;p31"/>
          <p:cNvSpPr txBox="1"/>
          <p:nvPr/>
        </p:nvSpPr>
        <p:spPr>
          <a:xfrm>
            <a:off x="6044975" y="3969075"/>
            <a:ext cx="3099000" cy="178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t>Walking loop covers residential, commercial, </a:t>
            </a:r>
            <a:r>
              <a:rPr lang="en" sz="2400" b="1" dirty="0" smtClean="0"/>
              <a:t>&amp; mixed </a:t>
            </a:r>
            <a:r>
              <a:rPr lang="en" sz="2400" b="1" dirty="0"/>
              <a:t>areas.</a:t>
            </a:r>
            <a:endParaRPr sz="2400" b="1" dirty="0"/>
          </a:p>
        </p:txBody>
      </p:sp>
      <p:pic>
        <p:nvPicPr>
          <p:cNvPr id="278" name="Google Shape;278;p31"/>
          <p:cNvPicPr preferRelativeResize="0"/>
          <p:nvPr/>
        </p:nvPicPr>
        <p:blipFill rotWithShape="1">
          <a:blip r:embed="rId3">
            <a:alphaModFix/>
          </a:blip>
          <a:srcRect t="18622" b="27896"/>
          <a:stretch/>
        </p:blipFill>
        <p:spPr>
          <a:xfrm>
            <a:off x="750888" y="1478550"/>
            <a:ext cx="1228727" cy="657175"/>
          </a:xfrm>
          <a:prstGeom prst="rect">
            <a:avLst/>
          </a:prstGeom>
          <a:noFill/>
          <a:ln>
            <a:noFill/>
          </a:ln>
        </p:spPr>
      </p:pic>
      <p:pic>
        <p:nvPicPr>
          <p:cNvPr id="279" name="Google Shape;279;p31"/>
          <p:cNvPicPr preferRelativeResize="0"/>
          <p:nvPr/>
        </p:nvPicPr>
        <p:blipFill rotWithShape="1">
          <a:blip r:embed="rId4">
            <a:alphaModFix/>
          </a:blip>
          <a:srcRect l="43624" t="16908" r="28619" b="7402"/>
          <a:stretch/>
        </p:blipFill>
        <p:spPr>
          <a:xfrm>
            <a:off x="2786075" y="960950"/>
            <a:ext cx="3258888" cy="4998877"/>
          </a:xfrm>
          <a:prstGeom prst="rect">
            <a:avLst/>
          </a:prstGeom>
          <a:noFill/>
          <a:ln>
            <a:noFill/>
          </a:ln>
        </p:spPr>
      </p:pic>
      <p:sp>
        <p:nvSpPr>
          <p:cNvPr id="280" name="Google Shape;280;p31"/>
          <p:cNvSpPr txBox="1"/>
          <p:nvPr/>
        </p:nvSpPr>
        <p:spPr>
          <a:xfrm>
            <a:off x="6355825" y="960950"/>
            <a:ext cx="2520900" cy="31008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t>Walking loop</a:t>
            </a:r>
            <a:endParaRPr sz="2400" b="1"/>
          </a:p>
          <a:p>
            <a:pPr marL="0" lvl="0" indent="0" algn="ctr" rtl="0">
              <a:spcBef>
                <a:spcPts val="0"/>
              </a:spcBef>
              <a:spcAft>
                <a:spcPts val="0"/>
              </a:spcAft>
              <a:buNone/>
            </a:pPr>
            <a:endParaRPr sz="2400" b="1"/>
          </a:p>
          <a:p>
            <a:pPr marL="0" lvl="0" indent="0" algn="ctr" rtl="0">
              <a:spcBef>
                <a:spcPts val="0"/>
              </a:spcBef>
              <a:spcAft>
                <a:spcPts val="0"/>
              </a:spcAft>
              <a:buNone/>
            </a:pPr>
            <a:endParaRPr sz="2400" b="1"/>
          </a:p>
          <a:p>
            <a:pPr marL="0" lvl="0" indent="0" algn="ctr" rtl="0">
              <a:spcBef>
                <a:spcPts val="0"/>
              </a:spcBef>
              <a:spcAft>
                <a:spcPts val="0"/>
              </a:spcAft>
              <a:buNone/>
            </a:pPr>
            <a:endParaRPr sz="2400" b="1"/>
          </a:p>
          <a:p>
            <a:pPr marL="0" lvl="0" indent="0" algn="ctr" rtl="0">
              <a:spcBef>
                <a:spcPts val="0"/>
              </a:spcBef>
              <a:spcAft>
                <a:spcPts val="0"/>
              </a:spcAft>
              <a:buNone/>
            </a:pPr>
            <a:endParaRPr sz="2400" b="1"/>
          </a:p>
          <a:p>
            <a:pPr marL="0" lvl="0" indent="0" algn="ctr" rtl="0">
              <a:spcBef>
                <a:spcPts val="0"/>
              </a:spcBef>
              <a:spcAft>
                <a:spcPts val="0"/>
              </a:spcAft>
              <a:buNone/>
            </a:pPr>
            <a:r>
              <a:rPr lang="en" sz="2400" b="1"/>
              <a:t>7:00 - 8:30 AM </a:t>
            </a:r>
            <a:endParaRPr sz="2400" b="1"/>
          </a:p>
          <a:p>
            <a:pPr marL="0" lvl="0" indent="0" algn="ctr" rtl="0">
              <a:spcBef>
                <a:spcPts val="0"/>
              </a:spcBef>
              <a:spcAft>
                <a:spcPts val="0"/>
              </a:spcAft>
              <a:buNone/>
            </a:pPr>
            <a:r>
              <a:rPr lang="en" sz="2400" b="1"/>
              <a:t>and </a:t>
            </a:r>
            <a:endParaRPr sz="2400" b="1"/>
          </a:p>
          <a:p>
            <a:pPr marL="0" lvl="0" indent="0" algn="ctr" rtl="0">
              <a:spcBef>
                <a:spcPts val="0"/>
              </a:spcBef>
              <a:spcAft>
                <a:spcPts val="0"/>
              </a:spcAft>
              <a:buNone/>
            </a:pPr>
            <a:r>
              <a:rPr lang="en" sz="2400" b="1"/>
              <a:t>4:00 - 5:30 PM</a:t>
            </a:r>
            <a:endParaRPr sz="2400" b="1"/>
          </a:p>
        </p:txBody>
      </p:sp>
      <p:pic>
        <p:nvPicPr>
          <p:cNvPr id="281" name="Google Shape;281;p31"/>
          <p:cNvPicPr preferRelativeResize="0"/>
          <p:nvPr/>
        </p:nvPicPr>
        <p:blipFill>
          <a:blip r:embed="rId5">
            <a:alphaModFix/>
          </a:blip>
          <a:stretch>
            <a:fillRect/>
          </a:stretch>
        </p:blipFill>
        <p:spPr>
          <a:xfrm>
            <a:off x="7300787" y="1664638"/>
            <a:ext cx="630975" cy="1060725"/>
          </a:xfrm>
          <a:prstGeom prst="rect">
            <a:avLst/>
          </a:prstGeom>
          <a:noFill/>
          <a:ln>
            <a:noFill/>
          </a:ln>
        </p:spPr>
      </p:pic>
      <p:sp>
        <p:nvSpPr>
          <p:cNvPr id="282" name="Google Shape;282;p31"/>
          <p:cNvSpPr txBox="1"/>
          <p:nvPr/>
        </p:nvSpPr>
        <p:spPr>
          <a:xfrm>
            <a:off x="0" y="3461625"/>
            <a:ext cx="2786100" cy="161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t>Driving loop gives simultaneous </a:t>
            </a:r>
            <a:endParaRPr sz="2400" b="1" dirty="0"/>
          </a:p>
          <a:p>
            <a:pPr marL="0" lvl="0" indent="0" algn="ctr" rtl="0">
              <a:spcBef>
                <a:spcPts val="0"/>
              </a:spcBef>
              <a:spcAft>
                <a:spcPts val="0"/>
              </a:spcAft>
              <a:buNone/>
            </a:pPr>
            <a:r>
              <a:rPr lang="en" sz="2400" b="1" dirty="0"/>
              <a:t>data on I-75 </a:t>
            </a:r>
            <a:r>
              <a:rPr lang="en" sz="2400" b="1" dirty="0" smtClean="0"/>
              <a:t>&amp; in </a:t>
            </a:r>
            <a:r>
              <a:rPr lang="en" sz="2400" b="1" dirty="0"/>
              <a:t>the community.</a:t>
            </a:r>
            <a:endParaRPr sz="2400" b="1" dirty="0"/>
          </a:p>
        </p:txBody>
      </p:sp>
      <p:cxnSp>
        <p:nvCxnSpPr>
          <p:cNvPr id="283" name="Google Shape;283;p31"/>
          <p:cNvCxnSpPr>
            <a:stCxn id="284" idx="2"/>
          </p:cNvCxnSpPr>
          <p:nvPr/>
        </p:nvCxnSpPr>
        <p:spPr>
          <a:xfrm flipH="1">
            <a:off x="4902475" y="2135750"/>
            <a:ext cx="329700" cy="1227600"/>
          </a:xfrm>
          <a:prstGeom prst="straightConnector1">
            <a:avLst/>
          </a:prstGeom>
          <a:noFill/>
          <a:ln w="38100" cap="flat" cmpd="sng">
            <a:solidFill>
              <a:srgbClr val="000000"/>
            </a:solidFill>
            <a:prstDash val="solid"/>
            <a:round/>
            <a:headEnd type="none" w="med" len="med"/>
            <a:tailEnd type="triangle" w="med" len="med"/>
          </a:ln>
        </p:spPr>
      </p:cxnSp>
      <p:sp>
        <p:nvSpPr>
          <p:cNvPr id="284" name="Google Shape;284;p31"/>
          <p:cNvSpPr txBox="1"/>
          <p:nvPr/>
        </p:nvSpPr>
        <p:spPr>
          <a:xfrm>
            <a:off x="4184725" y="960950"/>
            <a:ext cx="2094900" cy="117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Community swimming pool</a:t>
            </a:r>
            <a:endParaRPr sz="2400"/>
          </a:p>
        </p:txBody>
      </p:sp>
      <p:pic>
        <p:nvPicPr>
          <p:cNvPr id="285" name="Google Shape;285;p31"/>
          <p:cNvPicPr preferRelativeResize="0"/>
          <p:nvPr/>
        </p:nvPicPr>
        <p:blipFill>
          <a:blip r:embed="rId6">
            <a:alphaModFix/>
          </a:blip>
          <a:stretch>
            <a:fillRect/>
          </a:stretch>
        </p:blipFill>
        <p:spPr>
          <a:xfrm>
            <a:off x="7753199" y="-8"/>
            <a:ext cx="1390799" cy="743334"/>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2"/>
          <p:cNvSpPr txBox="1">
            <a:spLocks noGrp="1"/>
          </p:cNvSpPr>
          <p:nvPr>
            <p:ph type="body" idx="1"/>
          </p:nvPr>
        </p:nvSpPr>
        <p:spPr>
          <a:xfrm>
            <a:off x="311700" y="761625"/>
            <a:ext cx="8520600" cy="455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400">
                <a:solidFill>
                  <a:srgbClr val="000000"/>
                </a:solidFill>
              </a:rPr>
              <a:t>To get usable highway measurements in a car, we need a faster data rate than is normally used…</a:t>
            </a:r>
            <a:endParaRPr sz="2400">
              <a:solidFill>
                <a:srgbClr val="000000"/>
              </a:solidFill>
            </a:endParaRPr>
          </a:p>
          <a:p>
            <a:pPr marL="1371600" lvl="0" indent="0">
              <a:spcBef>
                <a:spcPts val="0"/>
              </a:spcBef>
              <a:spcAft>
                <a:spcPts val="0"/>
              </a:spcAft>
              <a:buNone/>
            </a:pPr>
            <a:r>
              <a:rPr lang="en" sz="2400">
                <a:solidFill>
                  <a:srgbClr val="000000"/>
                </a:solidFill>
              </a:rPr>
              <a:t>...but that means less reliable data at each point.</a:t>
            </a:r>
            <a:endParaRPr sz="2400">
              <a:solidFill>
                <a:srgbClr val="000000"/>
              </a:solidFill>
            </a:endParaRPr>
          </a:p>
          <a:p>
            <a:pPr marL="0" lvl="0" indent="0">
              <a:spcBef>
                <a:spcPts val="0"/>
              </a:spcBef>
              <a:spcAft>
                <a:spcPts val="0"/>
              </a:spcAft>
              <a:buNone/>
            </a:pPr>
            <a:endParaRPr sz="2400"/>
          </a:p>
        </p:txBody>
      </p:sp>
      <p:pic>
        <p:nvPicPr>
          <p:cNvPr id="291" name="Google Shape;291;p32"/>
          <p:cNvPicPr preferRelativeResize="0"/>
          <p:nvPr/>
        </p:nvPicPr>
        <p:blipFill>
          <a:blip r:embed="rId3">
            <a:alphaModFix/>
          </a:blip>
          <a:stretch>
            <a:fillRect/>
          </a:stretch>
        </p:blipFill>
        <p:spPr>
          <a:xfrm>
            <a:off x="1985325" y="2079475"/>
            <a:ext cx="5173350" cy="3728375"/>
          </a:xfrm>
          <a:prstGeom prst="rect">
            <a:avLst/>
          </a:prstGeom>
          <a:noFill/>
          <a:ln>
            <a:noFill/>
          </a:ln>
        </p:spPr>
      </p:pic>
      <p:sp>
        <p:nvSpPr>
          <p:cNvPr id="292" name="Google Shape;292;p32"/>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16</a:t>
            </a:fld>
            <a:endParaRPr/>
          </a:p>
        </p:txBody>
      </p:sp>
      <p:sp>
        <p:nvSpPr>
          <p:cNvPr id="293" name="Google Shape;293;p32"/>
          <p:cNvSpPr txBox="1">
            <a:spLocks noGrp="1"/>
          </p:cNvSpPr>
          <p:nvPr>
            <p:ph type="ctrTitle" idx="4294967295"/>
          </p:nvPr>
        </p:nvSpPr>
        <p:spPr>
          <a:xfrm>
            <a:off x="0" y="0"/>
            <a:ext cx="7753200" cy="743400"/>
          </a:xfrm>
          <a:prstGeom prst="rect">
            <a:avLst/>
          </a:prstGeom>
          <a:solidFill>
            <a:srgbClr val="CC0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rPr>
              <a:t>Collecting Data</a:t>
            </a:r>
            <a:endParaRPr sz="3600">
              <a:solidFill>
                <a:srgbClr val="FFFFFF"/>
              </a:solidFill>
            </a:endParaRPr>
          </a:p>
        </p:txBody>
      </p:sp>
      <p:pic>
        <p:nvPicPr>
          <p:cNvPr id="294" name="Google Shape;294;p32"/>
          <p:cNvPicPr preferRelativeResize="0"/>
          <p:nvPr/>
        </p:nvPicPr>
        <p:blipFill>
          <a:blip r:embed="rId4">
            <a:alphaModFix/>
          </a:blip>
          <a:stretch>
            <a:fillRect/>
          </a:stretch>
        </p:blipFill>
        <p:spPr>
          <a:xfrm>
            <a:off x="7753076" y="-8"/>
            <a:ext cx="1390922" cy="743399"/>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3"/>
          <p:cNvSpPr txBox="1">
            <a:spLocks noGrp="1"/>
          </p:cNvSpPr>
          <p:nvPr>
            <p:ph type="body" idx="1"/>
          </p:nvPr>
        </p:nvSpPr>
        <p:spPr>
          <a:xfrm>
            <a:off x="311700" y="774632"/>
            <a:ext cx="8520600" cy="6753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sz="2400" b="1">
                <a:solidFill>
                  <a:srgbClr val="000000"/>
                </a:solidFill>
              </a:rPr>
              <a:t>The BC sensor is sensitive to vibration, so we padded it. </a:t>
            </a:r>
            <a:endParaRPr sz="2400" b="1">
              <a:solidFill>
                <a:srgbClr val="000000"/>
              </a:solidFill>
            </a:endParaRPr>
          </a:p>
        </p:txBody>
      </p:sp>
      <p:sp>
        <p:nvSpPr>
          <p:cNvPr id="300" name="Google Shape;300;p33"/>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17</a:t>
            </a:fld>
            <a:endParaRPr/>
          </a:p>
        </p:txBody>
      </p:sp>
      <p:pic>
        <p:nvPicPr>
          <p:cNvPr id="301" name="Google Shape;301;p33"/>
          <p:cNvPicPr preferRelativeResize="0"/>
          <p:nvPr/>
        </p:nvPicPr>
        <p:blipFill>
          <a:blip r:embed="rId3">
            <a:alphaModFix/>
          </a:blip>
          <a:stretch>
            <a:fillRect/>
          </a:stretch>
        </p:blipFill>
        <p:spPr>
          <a:xfrm>
            <a:off x="76200" y="2267425"/>
            <a:ext cx="4643425" cy="3115475"/>
          </a:xfrm>
          <a:prstGeom prst="rect">
            <a:avLst/>
          </a:prstGeom>
          <a:noFill/>
          <a:ln>
            <a:noFill/>
          </a:ln>
        </p:spPr>
      </p:pic>
      <p:pic>
        <p:nvPicPr>
          <p:cNvPr id="302" name="Google Shape;302;p33"/>
          <p:cNvPicPr preferRelativeResize="0"/>
          <p:nvPr/>
        </p:nvPicPr>
        <p:blipFill>
          <a:blip r:embed="rId4">
            <a:alphaModFix/>
          </a:blip>
          <a:stretch>
            <a:fillRect/>
          </a:stretch>
        </p:blipFill>
        <p:spPr>
          <a:xfrm>
            <a:off x="4848724" y="2267425"/>
            <a:ext cx="4219076" cy="3115475"/>
          </a:xfrm>
          <a:prstGeom prst="rect">
            <a:avLst/>
          </a:prstGeom>
          <a:noFill/>
          <a:ln>
            <a:noFill/>
          </a:ln>
        </p:spPr>
      </p:pic>
      <p:sp>
        <p:nvSpPr>
          <p:cNvPr id="303" name="Google Shape;303;p33"/>
          <p:cNvSpPr txBox="1"/>
          <p:nvPr/>
        </p:nvSpPr>
        <p:spPr>
          <a:xfrm>
            <a:off x="179125" y="1382700"/>
            <a:ext cx="4554900" cy="5757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2400"/>
              <a:t>Scary data, sitting on a table </a:t>
            </a:r>
            <a:endParaRPr sz="2400"/>
          </a:p>
          <a:p>
            <a:pPr marL="0" lvl="0" indent="0" algn="ctr">
              <a:spcBef>
                <a:spcPts val="0"/>
              </a:spcBef>
              <a:spcAft>
                <a:spcPts val="0"/>
              </a:spcAft>
              <a:buNone/>
            </a:pPr>
            <a:r>
              <a:rPr lang="en" sz="2400"/>
              <a:t>outside with no padding.</a:t>
            </a:r>
            <a:endParaRPr sz="2400"/>
          </a:p>
        </p:txBody>
      </p:sp>
      <p:sp>
        <p:nvSpPr>
          <p:cNvPr id="304" name="Google Shape;304;p33"/>
          <p:cNvSpPr txBox="1"/>
          <p:nvPr/>
        </p:nvSpPr>
        <p:spPr>
          <a:xfrm>
            <a:off x="4572000" y="1386925"/>
            <a:ext cx="4554900" cy="57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t>Good data, sitting in a  </a:t>
            </a:r>
            <a:endParaRPr sz="2400"/>
          </a:p>
          <a:p>
            <a:pPr marL="0" lvl="0" indent="0" algn="ctr" rtl="0">
              <a:spcBef>
                <a:spcPts val="0"/>
              </a:spcBef>
              <a:spcAft>
                <a:spcPts val="0"/>
              </a:spcAft>
              <a:buNone/>
            </a:pPr>
            <a:r>
              <a:rPr lang="en" sz="2400"/>
              <a:t>running car with padding.</a:t>
            </a:r>
            <a:endParaRPr sz="2400"/>
          </a:p>
        </p:txBody>
      </p:sp>
      <p:sp>
        <p:nvSpPr>
          <p:cNvPr id="305" name="Google Shape;305;p33"/>
          <p:cNvSpPr txBox="1">
            <a:spLocks noGrp="1"/>
          </p:cNvSpPr>
          <p:nvPr>
            <p:ph type="ctrTitle" idx="4294967295"/>
          </p:nvPr>
        </p:nvSpPr>
        <p:spPr>
          <a:xfrm>
            <a:off x="0" y="0"/>
            <a:ext cx="7753200" cy="743400"/>
          </a:xfrm>
          <a:prstGeom prst="rect">
            <a:avLst/>
          </a:prstGeom>
          <a:solidFill>
            <a:srgbClr val="CC0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rPr>
              <a:t>Collecting Data</a:t>
            </a:r>
            <a:endParaRPr sz="3600">
              <a:solidFill>
                <a:srgbClr val="FFFFFF"/>
              </a:solidFill>
            </a:endParaRPr>
          </a:p>
        </p:txBody>
      </p:sp>
      <p:pic>
        <p:nvPicPr>
          <p:cNvPr id="306" name="Google Shape;306;p33"/>
          <p:cNvPicPr preferRelativeResize="0"/>
          <p:nvPr/>
        </p:nvPicPr>
        <p:blipFill>
          <a:blip r:embed="rId5">
            <a:alphaModFix/>
          </a:blip>
          <a:stretch>
            <a:fillRect/>
          </a:stretch>
        </p:blipFill>
        <p:spPr>
          <a:xfrm>
            <a:off x="7753076" y="-8"/>
            <a:ext cx="1390922" cy="743399"/>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4"/>
          <p:cNvSpPr txBox="1">
            <a:spLocks noGrp="1"/>
          </p:cNvSpPr>
          <p:nvPr>
            <p:ph type="body" idx="1"/>
          </p:nvPr>
        </p:nvSpPr>
        <p:spPr>
          <a:xfrm>
            <a:off x="98625" y="950725"/>
            <a:ext cx="8919000" cy="44778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b="1" u="sng">
                <a:solidFill>
                  <a:srgbClr val="000000"/>
                </a:solidFill>
              </a:rPr>
              <a:t>Colocation Between Sets of Instruments While Sitting</a:t>
            </a:r>
            <a:endParaRPr sz="2400" b="1" u="sng">
              <a:solidFill>
                <a:srgbClr val="000000"/>
              </a:solidFill>
            </a:endParaRPr>
          </a:p>
        </p:txBody>
      </p:sp>
      <p:sp>
        <p:nvSpPr>
          <p:cNvPr id="312" name="Google Shape;312;p34"/>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18</a:t>
            </a:fld>
            <a:endParaRPr/>
          </a:p>
        </p:txBody>
      </p:sp>
      <p:sp>
        <p:nvSpPr>
          <p:cNvPr id="313" name="Google Shape;313;p34"/>
          <p:cNvSpPr txBox="1">
            <a:spLocks noGrp="1"/>
          </p:cNvSpPr>
          <p:nvPr>
            <p:ph type="title"/>
          </p:nvPr>
        </p:nvSpPr>
        <p:spPr>
          <a:xfrm>
            <a:off x="0" y="-10050"/>
            <a:ext cx="7753200" cy="743400"/>
          </a:xfrm>
          <a:prstGeom prst="rect">
            <a:avLst/>
          </a:prstGeom>
          <a:solidFill>
            <a:srgbClr val="CC0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rPr>
              <a:t>Collecting Data</a:t>
            </a:r>
            <a:endParaRPr sz="3600">
              <a:solidFill>
                <a:srgbClr val="FFFFFF"/>
              </a:solidFill>
            </a:endParaRPr>
          </a:p>
        </p:txBody>
      </p:sp>
      <p:pic>
        <p:nvPicPr>
          <p:cNvPr id="314" name="Google Shape;314;p34"/>
          <p:cNvPicPr preferRelativeResize="0"/>
          <p:nvPr/>
        </p:nvPicPr>
        <p:blipFill>
          <a:blip r:embed="rId3">
            <a:alphaModFix/>
          </a:blip>
          <a:stretch>
            <a:fillRect/>
          </a:stretch>
        </p:blipFill>
        <p:spPr>
          <a:xfrm>
            <a:off x="7753076" y="-8"/>
            <a:ext cx="1390922" cy="743399"/>
          </a:xfrm>
          <a:prstGeom prst="rect">
            <a:avLst/>
          </a:prstGeom>
          <a:noFill/>
          <a:ln>
            <a:noFill/>
          </a:ln>
        </p:spPr>
      </p:pic>
      <p:pic>
        <p:nvPicPr>
          <p:cNvPr id="315" name="Google Shape;315;p34"/>
          <p:cNvPicPr preferRelativeResize="0"/>
          <p:nvPr/>
        </p:nvPicPr>
        <p:blipFill>
          <a:blip r:embed="rId4">
            <a:alphaModFix/>
          </a:blip>
          <a:stretch>
            <a:fillRect/>
          </a:stretch>
        </p:blipFill>
        <p:spPr>
          <a:xfrm>
            <a:off x="98575" y="1764600"/>
            <a:ext cx="4332101" cy="2814000"/>
          </a:xfrm>
          <a:prstGeom prst="rect">
            <a:avLst/>
          </a:prstGeom>
          <a:noFill/>
          <a:ln>
            <a:noFill/>
          </a:ln>
        </p:spPr>
      </p:pic>
      <p:sp>
        <p:nvSpPr>
          <p:cNvPr id="316" name="Google Shape;316;p34"/>
          <p:cNvSpPr txBox="1"/>
          <p:nvPr/>
        </p:nvSpPr>
        <p:spPr>
          <a:xfrm>
            <a:off x="98625" y="4578600"/>
            <a:ext cx="4332000" cy="9099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2300"/>
              <a:t>6% difference </a:t>
            </a:r>
            <a:endParaRPr sz="2300"/>
          </a:p>
          <a:p>
            <a:pPr marL="0" lvl="0" indent="0" algn="ctr">
              <a:spcBef>
                <a:spcPts val="0"/>
              </a:spcBef>
              <a:spcAft>
                <a:spcPts val="0"/>
              </a:spcAft>
              <a:buNone/>
            </a:pPr>
            <a:r>
              <a:rPr lang="en" sz="2300"/>
              <a:t>between PM</a:t>
            </a:r>
            <a:r>
              <a:rPr lang="en" sz="2300" baseline="-25000"/>
              <a:t>2.5</a:t>
            </a:r>
            <a:r>
              <a:rPr lang="en" sz="2300"/>
              <a:t> detectors</a:t>
            </a:r>
            <a:endParaRPr sz="2300"/>
          </a:p>
        </p:txBody>
      </p:sp>
      <p:sp>
        <p:nvSpPr>
          <p:cNvPr id="317" name="Google Shape;317;p34"/>
          <p:cNvSpPr txBox="1"/>
          <p:nvPr/>
        </p:nvSpPr>
        <p:spPr>
          <a:xfrm>
            <a:off x="4572000" y="4578600"/>
            <a:ext cx="4445700" cy="57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300">
                <a:solidFill>
                  <a:schemeClr val="dk1"/>
                </a:solidFill>
              </a:rPr>
              <a:t>50% difference </a:t>
            </a:r>
            <a:endParaRPr sz="2300">
              <a:solidFill>
                <a:schemeClr val="dk1"/>
              </a:solidFill>
            </a:endParaRPr>
          </a:p>
          <a:p>
            <a:pPr marL="0" lvl="0" indent="0" algn="ctr" rtl="0">
              <a:spcBef>
                <a:spcPts val="0"/>
              </a:spcBef>
              <a:spcAft>
                <a:spcPts val="0"/>
              </a:spcAft>
              <a:buNone/>
            </a:pPr>
            <a:r>
              <a:rPr lang="en" sz="2300">
                <a:solidFill>
                  <a:schemeClr val="dk1"/>
                </a:solidFill>
              </a:rPr>
              <a:t>between black carbon detectors</a:t>
            </a:r>
            <a:endParaRPr/>
          </a:p>
        </p:txBody>
      </p:sp>
      <p:pic>
        <p:nvPicPr>
          <p:cNvPr id="318" name="Google Shape;318;p34"/>
          <p:cNvPicPr preferRelativeResize="0"/>
          <p:nvPr/>
        </p:nvPicPr>
        <p:blipFill rotWithShape="1">
          <a:blip r:embed="rId5">
            <a:alphaModFix/>
          </a:blip>
          <a:srcRect l="7441"/>
          <a:stretch/>
        </p:blipFill>
        <p:spPr>
          <a:xfrm>
            <a:off x="4430625" y="1734743"/>
            <a:ext cx="4720901" cy="2869106"/>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6"/>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19</a:t>
            </a:fld>
            <a:endParaRPr/>
          </a:p>
        </p:txBody>
      </p:sp>
      <p:sp>
        <p:nvSpPr>
          <p:cNvPr id="338" name="Google Shape;338;p36"/>
          <p:cNvSpPr txBox="1">
            <a:spLocks noGrp="1"/>
          </p:cNvSpPr>
          <p:nvPr>
            <p:ph type="ctrTitle" idx="4294967295"/>
          </p:nvPr>
        </p:nvSpPr>
        <p:spPr>
          <a:xfrm>
            <a:off x="0" y="0"/>
            <a:ext cx="7753200" cy="743400"/>
          </a:xfrm>
          <a:prstGeom prst="rect">
            <a:avLst/>
          </a:prstGeom>
          <a:solidFill>
            <a:srgbClr val="CC0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rPr>
              <a:t>Collecting and Analyzing Data</a:t>
            </a:r>
            <a:endParaRPr sz="3600">
              <a:solidFill>
                <a:srgbClr val="FFFFFF"/>
              </a:solidFill>
            </a:endParaRPr>
          </a:p>
        </p:txBody>
      </p:sp>
      <p:pic>
        <p:nvPicPr>
          <p:cNvPr id="339" name="Google Shape;339;p36"/>
          <p:cNvPicPr preferRelativeResize="0"/>
          <p:nvPr/>
        </p:nvPicPr>
        <p:blipFill>
          <a:blip r:embed="rId3">
            <a:alphaModFix/>
          </a:blip>
          <a:stretch>
            <a:fillRect/>
          </a:stretch>
        </p:blipFill>
        <p:spPr>
          <a:xfrm>
            <a:off x="7753076" y="-8"/>
            <a:ext cx="1390922" cy="743399"/>
          </a:xfrm>
          <a:prstGeom prst="rect">
            <a:avLst/>
          </a:prstGeom>
          <a:noFill/>
          <a:ln>
            <a:noFill/>
          </a:ln>
        </p:spPr>
      </p:pic>
      <p:pic>
        <p:nvPicPr>
          <p:cNvPr id="340" name="Google Shape;340;p36"/>
          <p:cNvPicPr preferRelativeResize="0"/>
          <p:nvPr/>
        </p:nvPicPr>
        <p:blipFill rotWithShape="1">
          <a:blip r:embed="rId4">
            <a:alphaModFix/>
          </a:blip>
          <a:srcRect t="8079"/>
          <a:stretch/>
        </p:blipFill>
        <p:spPr>
          <a:xfrm>
            <a:off x="18875" y="743400"/>
            <a:ext cx="4326925" cy="3573325"/>
          </a:xfrm>
          <a:prstGeom prst="rect">
            <a:avLst/>
          </a:prstGeom>
          <a:noFill/>
          <a:ln>
            <a:noFill/>
          </a:ln>
        </p:spPr>
      </p:pic>
      <p:pic>
        <p:nvPicPr>
          <p:cNvPr id="341" name="Google Shape;341;p36"/>
          <p:cNvPicPr preferRelativeResize="0"/>
          <p:nvPr/>
        </p:nvPicPr>
        <p:blipFill>
          <a:blip r:embed="rId5">
            <a:alphaModFix/>
          </a:blip>
          <a:stretch>
            <a:fillRect/>
          </a:stretch>
        </p:blipFill>
        <p:spPr>
          <a:xfrm>
            <a:off x="5421375" y="814100"/>
            <a:ext cx="3557675" cy="4634250"/>
          </a:xfrm>
          <a:prstGeom prst="rect">
            <a:avLst/>
          </a:prstGeom>
          <a:noFill/>
          <a:ln>
            <a:noFill/>
          </a:ln>
        </p:spPr>
      </p:pic>
      <p:pic>
        <p:nvPicPr>
          <p:cNvPr id="342" name="Google Shape;342;p36"/>
          <p:cNvPicPr preferRelativeResize="0"/>
          <p:nvPr/>
        </p:nvPicPr>
        <p:blipFill rotWithShape="1">
          <a:blip r:embed="rId6">
            <a:alphaModFix/>
          </a:blip>
          <a:srcRect l="13770"/>
          <a:stretch/>
        </p:blipFill>
        <p:spPr>
          <a:xfrm>
            <a:off x="1784800" y="2877000"/>
            <a:ext cx="4758774" cy="3051200"/>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sldNum" idx="12"/>
          </p:nvPr>
        </p:nvSpPr>
        <p:spPr>
          <a:xfrm>
            <a:off x="76208" y="6409497"/>
            <a:ext cx="548700" cy="52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a:t>
            </a:fld>
            <a:endParaRPr/>
          </a:p>
        </p:txBody>
      </p:sp>
      <p:sp>
        <p:nvSpPr>
          <p:cNvPr id="69" name="Google Shape;69;p14"/>
          <p:cNvSpPr txBox="1">
            <a:spLocks noGrp="1"/>
          </p:cNvSpPr>
          <p:nvPr>
            <p:ph type="ctrTitle" idx="4294967295"/>
          </p:nvPr>
        </p:nvSpPr>
        <p:spPr>
          <a:xfrm>
            <a:off x="0" y="0"/>
            <a:ext cx="9144000" cy="743400"/>
          </a:xfrm>
          <a:prstGeom prst="rect">
            <a:avLst/>
          </a:prstGeom>
          <a:solidFill>
            <a:srgbClr val="CC0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rPr>
              <a:t>Acknowledgements</a:t>
            </a:r>
            <a:endParaRPr sz="3600">
              <a:solidFill>
                <a:srgbClr val="FFFFFF"/>
              </a:solidFill>
            </a:endParaRPr>
          </a:p>
        </p:txBody>
      </p:sp>
      <p:graphicFrame>
        <p:nvGraphicFramePr>
          <p:cNvPr id="70" name="Google Shape;70;p14"/>
          <p:cNvGraphicFramePr/>
          <p:nvPr/>
        </p:nvGraphicFramePr>
        <p:xfrm>
          <a:off x="0" y="743575"/>
          <a:ext cx="9144000" cy="4602300"/>
        </p:xfrm>
        <a:graphic>
          <a:graphicData uri="http://schemas.openxmlformats.org/drawingml/2006/table">
            <a:tbl>
              <a:tblPr>
                <a:noFill/>
                <a:tableStyleId>{482382B0-C2A3-4946-8942-23049FD475A8}</a:tableStyleId>
              </a:tblPr>
              <a:tblGrid>
                <a:gridCol w="5076200">
                  <a:extLst>
                    <a:ext uri="{9D8B030D-6E8A-4147-A177-3AD203B41FA5}">
                      <a16:colId xmlns="" xmlns:a16="http://schemas.microsoft.com/office/drawing/2014/main" val="20000"/>
                    </a:ext>
                  </a:extLst>
                </a:gridCol>
                <a:gridCol w="4067800">
                  <a:extLst>
                    <a:ext uri="{9D8B030D-6E8A-4147-A177-3AD203B41FA5}">
                      <a16:colId xmlns="" xmlns:a16="http://schemas.microsoft.com/office/drawing/2014/main" val="20001"/>
                    </a:ext>
                  </a:extLst>
                </a:gridCol>
              </a:tblGrid>
              <a:tr h="381000">
                <a:tc>
                  <a:txBody>
                    <a:bodyPr/>
                    <a:lstStyle/>
                    <a:p>
                      <a:pPr marL="0" lvl="0" indent="0" rtl="0">
                        <a:lnSpc>
                          <a:spcPct val="100000"/>
                        </a:lnSpc>
                        <a:spcBef>
                          <a:spcPts val="0"/>
                        </a:spcBef>
                        <a:spcAft>
                          <a:spcPts val="0"/>
                        </a:spcAft>
                        <a:buClr>
                          <a:schemeClr val="dk1"/>
                        </a:buClr>
                        <a:buSzPts val="1100"/>
                        <a:buFont typeface="Arial"/>
                        <a:buNone/>
                      </a:pPr>
                      <a:r>
                        <a:rPr lang="en" sz="2300">
                          <a:solidFill>
                            <a:schemeClr val="dk1"/>
                          </a:solidFill>
                        </a:rPr>
                        <a:t>Project Faculty Mentors</a:t>
                      </a:r>
                      <a:endParaRPr sz="2300"/>
                    </a:p>
                  </a:txBody>
                  <a:tcPr marL="91425" marR="91425" marT="91425" marB="91425" anchor="ctr"/>
                </a:tc>
                <a:tc>
                  <a:txBody>
                    <a:bodyPr/>
                    <a:lstStyle/>
                    <a:p>
                      <a:pPr marL="0" lvl="0" indent="0" algn="r" rtl="0">
                        <a:lnSpc>
                          <a:spcPct val="100000"/>
                        </a:lnSpc>
                        <a:spcBef>
                          <a:spcPts val="0"/>
                        </a:spcBef>
                        <a:spcAft>
                          <a:spcPts val="0"/>
                        </a:spcAft>
                        <a:buNone/>
                      </a:pPr>
                      <a:r>
                        <a:rPr lang="en" sz="2300">
                          <a:solidFill>
                            <a:schemeClr val="dk1"/>
                          </a:solidFill>
                        </a:rPr>
                        <a:t>Dr. Sivaraman Balachandran</a:t>
                      </a:r>
                      <a:endParaRPr sz="2300">
                        <a:solidFill>
                          <a:schemeClr val="dk1"/>
                        </a:solidFill>
                      </a:endParaRPr>
                    </a:p>
                    <a:p>
                      <a:pPr marL="0" lvl="0" indent="0" algn="r" rtl="0">
                        <a:lnSpc>
                          <a:spcPct val="100000"/>
                        </a:lnSpc>
                        <a:spcBef>
                          <a:spcPts val="0"/>
                        </a:spcBef>
                        <a:spcAft>
                          <a:spcPts val="0"/>
                        </a:spcAft>
                        <a:buClr>
                          <a:schemeClr val="dk1"/>
                        </a:buClr>
                        <a:buSzPts val="1100"/>
                        <a:buFont typeface="Arial"/>
                        <a:buNone/>
                      </a:pPr>
                      <a:r>
                        <a:rPr lang="en" sz="2300">
                          <a:solidFill>
                            <a:schemeClr val="dk1"/>
                          </a:solidFill>
                        </a:rPr>
                        <a:t>Dr. Mingming Lu</a:t>
                      </a:r>
                      <a:endParaRPr sz="2300">
                        <a:solidFill>
                          <a:schemeClr val="dk1"/>
                        </a:solidFill>
                      </a:endParaRPr>
                    </a:p>
                  </a:txBody>
                  <a:tcPr marL="91425" marR="91425" marT="91425" marB="91425" anchor="ctr"/>
                </a:tc>
                <a:extLst>
                  <a:ext uri="{0D108BD9-81ED-4DB2-BD59-A6C34878D82A}">
                    <a16:rowId xmlns="" xmlns:a16="http://schemas.microsoft.com/office/drawing/2014/main" val="10000"/>
                  </a:ext>
                </a:extLst>
              </a:tr>
              <a:tr h="381000">
                <a:tc>
                  <a:txBody>
                    <a:bodyPr/>
                    <a:lstStyle/>
                    <a:p>
                      <a:pPr marL="0" lvl="0" indent="0" rtl="0">
                        <a:lnSpc>
                          <a:spcPct val="100000"/>
                        </a:lnSpc>
                        <a:spcBef>
                          <a:spcPts val="0"/>
                        </a:spcBef>
                        <a:spcAft>
                          <a:spcPts val="0"/>
                        </a:spcAft>
                        <a:buClr>
                          <a:schemeClr val="dk1"/>
                        </a:buClr>
                        <a:buSzPts val="1100"/>
                        <a:buFont typeface="Arial"/>
                        <a:buNone/>
                      </a:pPr>
                      <a:r>
                        <a:rPr lang="en" sz="2300">
                          <a:solidFill>
                            <a:schemeClr val="dk1"/>
                          </a:solidFill>
                        </a:rPr>
                        <a:t>Graduate Research Assistant</a:t>
                      </a:r>
                      <a:endParaRPr sz="2300"/>
                    </a:p>
                  </a:txBody>
                  <a:tcPr marL="91425" marR="91425" marT="91425" marB="91425" anchor="ctr"/>
                </a:tc>
                <a:tc>
                  <a:txBody>
                    <a:bodyPr/>
                    <a:lstStyle/>
                    <a:p>
                      <a:pPr marL="0" lvl="0" indent="0" algn="r" rtl="0">
                        <a:lnSpc>
                          <a:spcPct val="100000"/>
                        </a:lnSpc>
                        <a:spcBef>
                          <a:spcPts val="0"/>
                        </a:spcBef>
                        <a:spcAft>
                          <a:spcPts val="0"/>
                        </a:spcAft>
                        <a:buClr>
                          <a:schemeClr val="dk1"/>
                        </a:buClr>
                        <a:buSzPts val="1100"/>
                        <a:buFont typeface="Arial"/>
                        <a:buNone/>
                      </a:pPr>
                      <a:r>
                        <a:rPr lang="en" sz="2300">
                          <a:solidFill>
                            <a:schemeClr val="dk1"/>
                          </a:solidFill>
                        </a:rPr>
                        <a:t>Ms. Madhumitaa Roy</a:t>
                      </a:r>
                      <a:endParaRPr sz="2300"/>
                    </a:p>
                  </a:txBody>
                  <a:tcPr marL="91425" marR="91425" marT="91425" marB="91425" anchor="ctr"/>
                </a:tc>
                <a:extLst>
                  <a:ext uri="{0D108BD9-81ED-4DB2-BD59-A6C34878D82A}">
                    <a16:rowId xmlns="" xmlns:a16="http://schemas.microsoft.com/office/drawing/2014/main" val="10001"/>
                  </a:ext>
                </a:extLst>
              </a:tr>
              <a:tr h="381000">
                <a:tc>
                  <a:txBody>
                    <a:bodyPr/>
                    <a:lstStyle/>
                    <a:p>
                      <a:pPr marL="0" lvl="0" indent="0">
                        <a:lnSpc>
                          <a:spcPct val="100000"/>
                        </a:lnSpc>
                        <a:spcBef>
                          <a:spcPts val="0"/>
                        </a:spcBef>
                        <a:spcAft>
                          <a:spcPts val="0"/>
                        </a:spcAft>
                        <a:buNone/>
                      </a:pPr>
                      <a:r>
                        <a:rPr lang="en" sz="2300"/>
                        <a:t>Field Research Team</a:t>
                      </a:r>
                      <a:endParaRPr sz="2300"/>
                    </a:p>
                  </a:txBody>
                  <a:tcPr marL="91425" marR="91425" marT="91425" marB="91425" anchor="ctr"/>
                </a:tc>
                <a:tc>
                  <a:txBody>
                    <a:bodyPr/>
                    <a:lstStyle/>
                    <a:p>
                      <a:pPr marL="0" lvl="0" indent="0" algn="r" rtl="0">
                        <a:lnSpc>
                          <a:spcPct val="100000"/>
                        </a:lnSpc>
                        <a:spcBef>
                          <a:spcPts val="0"/>
                        </a:spcBef>
                        <a:spcAft>
                          <a:spcPts val="0"/>
                        </a:spcAft>
                        <a:buNone/>
                      </a:pPr>
                      <a:r>
                        <a:rPr lang="en" sz="2300">
                          <a:solidFill>
                            <a:schemeClr val="dk1"/>
                          </a:solidFill>
                        </a:rPr>
                        <a:t>Mr. Dexter Adams</a:t>
                      </a:r>
                      <a:endParaRPr sz="2300">
                        <a:solidFill>
                          <a:schemeClr val="dk1"/>
                        </a:solidFill>
                      </a:endParaRPr>
                    </a:p>
                    <a:p>
                      <a:pPr marL="0" lvl="0" indent="0" algn="r" rtl="0">
                        <a:lnSpc>
                          <a:spcPct val="100000"/>
                        </a:lnSpc>
                        <a:spcBef>
                          <a:spcPts val="0"/>
                        </a:spcBef>
                        <a:spcAft>
                          <a:spcPts val="0"/>
                        </a:spcAft>
                        <a:buNone/>
                      </a:pPr>
                      <a:r>
                        <a:rPr lang="en" sz="2300">
                          <a:solidFill>
                            <a:schemeClr val="dk1"/>
                          </a:solidFill>
                        </a:rPr>
                        <a:t>Mr. Yajna Jathan</a:t>
                      </a:r>
                      <a:endParaRPr sz="2300">
                        <a:solidFill>
                          <a:schemeClr val="dk1"/>
                        </a:solidFill>
                      </a:endParaRPr>
                    </a:p>
                    <a:p>
                      <a:pPr marL="0" lvl="0" indent="0" algn="r" rtl="0">
                        <a:lnSpc>
                          <a:spcPct val="100000"/>
                        </a:lnSpc>
                        <a:spcBef>
                          <a:spcPts val="0"/>
                        </a:spcBef>
                        <a:spcAft>
                          <a:spcPts val="0"/>
                        </a:spcAft>
                        <a:buClr>
                          <a:schemeClr val="dk1"/>
                        </a:buClr>
                        <a:buSzPts val="1100"/>
                        <a:buFont typeface="Arial"/>
                        <a:buNone/>
                      </a:pPr>
                      <a:r>
                        <a:rPr lang="en" sz="2300">
                          <a:solidFill>
                            <a:schemeClr val="dk1"/>
                          </a:solidFill>
                        </a:rPr>
                        <a:t>Mr. Deshui Xu</a:t>
                      </a:r>
                      <a:endParaRPr sz="2300">
                        <a:solidFill>
                          <a:schemeClr val="dk1"/>
                        </a:solidFill>
                      </a:endParaRPr>
                    </a:p>
                  </a:txBody>
                  <a:tcPr marL="91425" marR="91425" marT="91425" marB="91425" anchor="ctr"/>
                </a:tc>
                <a:extLst>
                  <a:ext uri="{0D108BD9-81ED-4DB2-BD59-A6C34878D82A}">
                    <a16:rowId xmlns="" xmlns:a16="http://schemas.microsoft.com/office/drawing/2014/main" val="10002"/>
                  </a:ext>
                </a:extLst>
              </a:tr>
              <a:tr h="381000">
                <a:tc>
                  <a:txBody>
                    <a:bodyPr/>
                    <a:lstStyle/>
                    <a:p>
                      <a:pPr marL="0" lvl="0" indent="0" rtl="0">
                        <a:lnSpc>
                          <a:spcPct val="100000"/>
                        </a:lnSpc>
                        <a:spcBef>
                          <a:spcPts val="0"/>
                        </a:spcBef>
                        <a:spcAft>
                          <a:spcPts val="0"/>
                        </a:spcAft>
                        <a:buClr>
                          <a:schemeClr val="dk1"/>
                        </a:buClr>
                        <a:buSzPts val="1100"/>
                        <a:buFont typeface="Arial"/>
                        <a:buNone/>
                      </a:pPr>
                      <a:r>
                        <a:rPr lang="en" sz="2300">
                          <a:solidFill>
                            <a:schemeClr val="dk1"/>
                          </a:solidFill>
                        </a:rPr>
                        <a:t>RET Project Director &amp; PI</a:t>
                      </a:r>
                      <a:endParaRPr sz="2300"/>
                    </a:p>
                  </a:txBody>
                  <a:tcPr marL="91425" marR="91425" marT="91425" marB="91425" anchor="ctr"/>
                </a:tc>
                <a:tc>
                  <a:txBody>
                    <a:bodyPr/>
                    <a:lstStyle/>
                    <a:p>
                      <a:pPr marL="0" lvl="0" indent="0" algn="r" rtl="0">
                        <a:lnSpc>
                          <a:spcPct val="100000"/>
                        </a:lnSpc>
                        <a:spcBef>
                          <a:spcPts val="0"/>
                        </a:spcBef>
                        <a:spcAft>
                          <a:spcPts val="0"/>
                        </a:spcAft>
                        <a:buClr>
                          <a:schemeClr val="dk1"/>
                        </a:buClr>
                        <a:buSzPts val="1100"/>
                        <a:buFont typeface="Arial"/>
                        <a:buNone/>
                      </a:pPr>
                      <a:r>
                        <a:rPr lang="en" sz="2300">
                          <a:solidFill>
                            <a:schemeClr val="dk1"/>
                          </a:solidFill>
                        </a:rPr>
                        <a:t>Dr. Anant R. Kukreti</a:t>
                      </a:r>
                      <a:endParaRPr sz="2300"/>
                    </a:p>
                  </a:txBody>
                  <a:tcPr marL="91425" marR="91425" marT="91425" marB="91425" anchor="ctr"/>
                </a:tc>
                <a:extLst>
                  <a:ext uri="{0D108BD9-81ED-4DB2-BD59-A6C34878D82A}">
                    <a16:rowId xmlns="" xmlns:a16="http://schemas.microsoft.com/office/drawing/2014/main" val="10003"/>
                  </a:ext>
                </a:extLst>
              </a:tr>
              <a:tr h="381000">
                <a:tc>
                  <a:txBody>
                    <a:bodyPr/>
                    <a:lstStyle/>
                    <a:p>
                      <a:pPr marL="0" lvl="0" indent="0" rtl="0">
                        <a:lnSpc>
                          <a:spcPct val="100000"/>
                        </a:lnSpc>
                        <a:spcBef>
                          <a:spcPts val="0"/>
                        </a:spcBef>
                        <a:spcAft>
                          <a:spcPts val="0"/>
                        </a:spcAft>
                        <a:buClr>
                          <a:schemeClr val="dk1"/>
                        </a:buClr>
                        <a:buSzPts val="1100"/>
                        <a:buFont typeface="Arial"/>
                        <a:buNone/>
                      </a:pPr>
                      <a:r>
                        <a:rPr lang="en" sz="2300">
                          <a:solidFill>
                            <a:schemeClr val="dk1"/>
                          </a:solidFill>
                        </a:rPr>
                        <a:t>Resource &amp; Grant Coordinators</a:t>
                      </a:r>
                      <a:endParaRPr sz="2300"/>
                    </a:p>
                  </a:txBody>
                  <a:tcPr marL="91425" marR="91425" marT="91425" marB="91425" anchor="ctr"/>
                </a:tc>
                <a:tc>
                  <a:txBody>
                    <a:bodyPr/>
                    <a:lstStyle/>
                    <a:p>
                      <a:pPr marL="0" lvl="0" indent="0" algn="r" rtl="0">
                        <a:lnSpc>
                          <a:spcPct val="100000"/>
                        </a:lnSpc>
                        <a:spcBef>
                          <a:spcPts val="0"/>
                        </a:spcBef>
                        <a:spcAft>
                          <a:spcPts val="0"/>
                        </a:spcAft>
                        <a:buNone/>
                      </a:pPr>
                      <a:r>
                        <a:rPr lang="en" sz="2300">
                          <a:solidFill>
                            <a:schemeClr val="dk1"/>
                          </a:solidFill>
                        </a:rPr>
                        <a:t>Ms. Debbie Liberi</a:t>
                      </a:r>
                      <a:endParaRPr sz="2300">
                        <a:solidFill>
                          <a:schemeClr val="dk1"/>
                        </a:solidFill>
                      </a:endParaRPr>
                    </a:p>
                    <a:p>
                      <a:pPr marL="0" lvl="0" indent="0" algn="r" rtl="0">
                        <a:lnSpc>
                          <a:spcPct val="100000"/>
                        </a:lnSpc>
                        <a:spcBef>
                          <a:spcPts val="0"/>
                        </a:spcBef>
                        <a:spcAft>
                          <a:spcPts val="0"/>
                        </a:spcAft>
                        <a:buClr>
                          <a:schemeClr val="dk1"/>
                        </a:buClr>
                        <a:buSzPts val="1100"/>
                        <a:buFont typeface="Arial"/>
                        <a:buNone/>
                      </a:pPr>
                      <a:r>
                        <a:rPr lang="en" sz="2300">
                          <a:solidFill>
                            <a:schemeClr val="dk1"/>
                          </a:solidFill>
                        </a:rPr>
                        <a:t>Ms. Kristin Barnes</a:t>
                      </a:r>
                      <a:endParaRPr sz="2300">
                        <a:solidFill>
                          <a:schemeClr val="dk1"/>
                        </a:solidFill>
                      </a:endParaRPr>
                    </a:p>
                  </a:txBody>
                  <a:tcPr marL="91425" marR="91425" marT="91425" marB="91425" anchor="ctr"/>
                </a:tc>
                <a:extLst>
                  <a:ext uri="{0D108BD9-81ED-4DB2-BD59-A6C34878D82A}">
                    <a16:rowId xmlns="" xmlns:a16="http://schemas.microsoft.com/office/drawing/2014/main" val="10004"/>
                  </a:ext>
                </a:extLst>
              </a:tr>
              <a:tr h="0">
                <a:tc>
                  <a:txBody>
                    <a:bodyPr/>
                    <a:lstStyle/>
                    <a:p>
                      <a:pPr marL="0" lvl="0" indent="0" rtl="0">
                        <a:lnSpc>
                          <a:spcPct val="100000"/>
                        </a:lnSpc>
                        <a:spcBef>
                          <a:spcPts val="0"/>
                        </a:spcBef>
                        <a:spcAft>
                          <a:spcPts val="0"/>
                        </a:spcAft>
                        <a:buClr>
                          <a:schemeClr val="dk1"/>
                        </a:buClr>
                        <a:buSzPts val="1100"/>
                        <a:buFont typeface="Arial"/>
                        <a:buNone/>
                      </a:pPr>
                      <a:r>
                        <a:rPr lang="en" sz="2300">
                          <a:solidFill>
                            <a:schemeClr val="dk1"/>
                          </a:solidFill>
                        </a:rPr>
                        <a:t>RET Engineering Resource Teacher</a:t>
                      </a:r>
                      <a:endParaRPr sz="2300"/>
                    </a:p>
                  </a:txBody>
                  <a:tcPr marL="91425" marR="91425" marT="91425" marB="91425" anchor="ctr"/>
                </a:tc>
                <a:tc>
                  <a:txBody>
                    <a:bodyPr/>
                    <a:lstStyle/>
                    <a:p>
                      <a:pPr marL="0" lvl="0" indent="0" algn="r" rtl="0">
                        <a:lnSpc>
                          <a:spcPct val="100000"/>
                        </a:lnSpc>
                        <a:spcBef>
                          <a:spcPts val="0"/>
                        </a:spcBef>
                        <a:spcAft>
                          <a:spcPts val="0"/>
                        </a:spcAft>
                        <a:buClr>
                          <a:schemeClr val="dk1"/>
                        </a:buClr>
                        <a:buSzPts val="1100"/>
                        <a:buFont typeface="Arial"/>
                        <a:buNone/>
                      </a:pPr>
                      <a:r>
                        <a:rPr lang="en" sz="2300">
                          <a:solidFill>
                            <a:schemeClr val="dk1"/>
                          </a:solidFill>
                        </a:rPr>
                        <a:t>Ms. Pam Truesdell</a:t>
                      </a:r>
                      <a:endParaRPr sz="2300"/>
                    </a:p>
                  </a:txBody>
                  <a:tcPr marL="91425" marR="91425" marT="91425" marB="91425" anchor="ctr"/>
                </a:tc>
                <a:extLst>
                  <a:ext uri="{0D108BD9-81ED-4DB2-BD59-A6C34878D82A}">
                    <a16:rowId xmlns=""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39"/>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20</a:t>
            </a:fld>
            <a:endParaRPr/>
          </a:p>
        </p:txBody>
      </p:sp>
      <p:sp>
        <p:nvSpPr>
          <p:cNvPr id="366" name="Google Shape;366;p39"/>
          <p:cNvSpPr txBox="1">
            <a:spLocks noGrp="1"/>
          </p:cNvSpPr>
          <p:nvPr>
            <p:ph type="ctrTitle" idx="4294967295"/>
          </p:nvPr>
        </p:nvSpPr>
        <p:spPr>
          <a:xfrm>
            <a:off x="0" y="0"/>
            <a:ext cx="7753200" cy="743400"/>
          </a:xfrm>
          <a:prstGeom prst="rect">
            <a:avLst/>
          </a:prstGeom>
          <a:solidFill>
            <a:srgbClr val="CC0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rPr>
              <a:t>Results</a:t>
            </a:r>
            <a:endParaRPr sz="3600">
              <a:solidFill>
                <a:srgbClr val="FFFFFF"/>
              </a:solidFill>
            </a:endParaRPr>
          </a:p>
        </p:txBody>
      </p:sp>
      <p:pic>
        <p:nvPicPr>
          <p:cNvPr id="367" name="Google Shape;367;p39"/>
          <p:cNvPicPr preferRelativeResize="0"/>
          <p:nvPr/>
        </p:nvPicPr>
        <p:blipFill>
          <a:blip r:embed="rId3">
            <a:alphaModFix/>
          </a:blip>
          <a:stretch>
            <a:fillRect/>
          </a:stretch>
        </p:blipFill>
        <p:spPr>
          <a:xfrm>
            <a:off x="7753076" y="-8"/>
            <a:ext cx="1390922" cy="743399"/>
          </a:xfrm>
          <a:prstGeom prst="rect">
            <a:avLst/>
          </a:prstGeom>
          <a:noFill/>
          <a:ln>
            <a:noFill/>
          </a:ln>
        </p:spPr>
      </p:pic>
      <p:pic>
        <p:nvPicPr>
          <p:cNvPr id="368" name="Google Shape;368;p39"/>
          <p:cNvPicPr preferRelativeResize="0"/>
          <p:nvPr/>
        </p:nvPicPr>
        <p:blipFill rotWithShape="1">
          <a:blip r:embed="rId4">
            <a:alphaModFix/>
          </a:blip>
          <a:srcRect l="6006" t="3585" b="5858"/>
          <a:stretch/>
        </p:blipFill>
        <p:spPr>
          <a:xfrm>
            <a:off x="556250" y="743400"/>
            <a:ext cx="8031501" cy="4831676"/>
          </a:xfrm>
          <a:prstGeom prst="rect">
            <a:avLst/>
          </a:prstGeom>
          <a:noFill/>
          <a:ln>
            <a:noFill/>
          </a:ln>
        </p:spPr>
      </p:pic>
      <p:sp>
        <p:nvSpPr>
          <p:cNvPr id="369" name="Google Shape;369;p39"/>
          <p:cNvSpPr/>
          <p:nvPr/>
        </p:nvSpPr>
        <p:spPr>
          <a:xfrm>
            <a:off x="3562775" y="2898100"/>
            <a:ext cx="1859100" cy="605400"/>
          </a:xfrm>
          <a:prstGeom prst="ellipse">
            <a:avLst/>
          </a:prstGeom>
          <a:no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0" name="Google Shape;370;p39"/>
          <p:cNvSpPr/>
          <p:nvPr/>
        </p:nvSpPr>
        <p:spPr>
          <a:xfrm>
            <a:off x="5145775" y="3190925"/>
            <a:ext cx="2112300" cy="743400"/>
          </a:xfrm>
          <a:prstGeom prst="ellipse">
            <a:avLst/>
          </a:prstGeom>
          <a:no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1" name="Google Shape;371;p39"/>
          <p:cNvSpPr txBox="1"/>
          <p:nvPr/>
        </p:nvSpPr>
        <p:spPr>
          <a:xfrm>
            <a:off x="5893575" y="1961450"/>
            <a:ext cx="2805000" cy="64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CC0000"/>
                </a:solidFill>
              </a:rPr>
              <a:t>Different</a:t>
            </a:r>
            <a:endParaRPr sz="2400">
              <a:solidFill>
                <a:srgbClr val="CC0000"/>
              </a:solidFill>
            </a:endParaRPr>
          </a:p>
        </p:txBody>
      </p:sp>
      <p:cxnSp>
        <p:nvCxnSpPr>
          <p:cNvPr id="372" name="Google Shape;372;p39"/>
          <p:cNvCxnSpPr/>
          <p:nvPr/>
        </p:nvCxnSpPr>
        <p:spPr>
          <a:xfrm flipH="1">
            <a:off x="5387875" y="2447475"/>
            <a:ext cx="1329300" cy="540900"/>
          </a:xfrm>
          <a:prstGeom prst="straightConnector1">
            <a:avLst/>
          </a:prstGeom>
          <a:noFill/>
          <a:ln w="38100" cap="flat" cmpd="sng">
            <a:solidFill>
              <a:srgbClr val="CC0000"/>
            </a:solidFill>
            <a:prstDash val="solid"/>
            <a:round/>
            <a:headEnd type="none" w="med" len="med"/>
            <a:tailEnd type="triangle" w="med" len="med"/>
          </a:ln>
        </p:spPr>
      </p:cxnSp>
      <p:cxnSp>
        <p:nvCxnSpPr>
          <p:cNvPr id="373" name="Google Shape;373;p39"/>
          <p:cNvCxnSpPr/>
          <p:nvPr/>
        </p:nvCxnSpPr>
        <p:spPr>
          <a:xfrm flipH="1">
            <a:off x="6632600" y="2447475"/>
            <a:ext cx="295800" cy="831000"/>
          </a:xfrm>
          <a:prstGeom prst="straightConnector1">
            <a:avLst/>
          </a:prstGeom>
          <a:noFill/>
          <a:ln w="38100" cap="flat" cmpd="sng">
            <a:solidFill>
              <a:srgbClr val="CC0000"/>
            </a:solidFill>
            <a:prstDash val="solid"/>
            <a:round/>
            <a:headEnd type="none" w="med" len="med"/>
            <a:tailEnd type="triangle" w="med" len="med"/>
          </a:ln>
        </p:spPr>
      </p:cxnSp>
      <p:sp>
        <p:nvSpPr>
          <p:cNvPr id="374" name="Google Shape;374;p39"/>
          <p:cNvSpPr txBox="1"/>
          <p:nvPr/>
        </p:nvSpPr>
        <p:spPr>
          <a:xfrm>
            <a:off x="1891725" y="3934325"/>
            <a:ext cx="2805000" cy="64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CC0000"/>
                </a:solidFill>
              </a:rPr>
              <a:t>Different</a:t>
            </a:r>
            <a:endParaRPr sz="2400">
              <a:solidFill>
                <a:srgbClr val="CC0000"/>
              </a:solidFill>
            </a:endParaRPr>
          </a:p>
        </p:txBody>
      </p:sp>
      <p:cxnSp>
        <p:nvCxnSpPr>
          <p:cNvPr id="375" name="Google Shape;375;p39"/>
          <p:cNvCxnSpPr/>
          <p:nvPr/>
        </p:nvCxnSpPr>
        <p:spPr>
          <a:xfrm rot="10800000" flipH="1">
            <a:off x="3701100" y="3414700"/>
            <a:ext cx="286200" cy="666300"/>
          </a:xfrm>
          <a:prstGeom prst="straightConnector1">
            <a:avLst/>
          </a:prstGeom>
          <a:noFill/>
          <a:ln w="38100" cap="flat" cmpd="sng">
            <a:solidFill>
              <a:srgbClr val="CC0000"/>
            </a:solidFill>
            <a:prstDash val="solid"/>
            <a:round/>
            <a:headEnd type="none" w="med" len="med"/>
            <a:tailEnd type="triangle" w="med" len="med"/>
          </a:ln>
        </p:spPr>
      </p:cxnSp>
      <p:cxnSp>
        <p:nvCxnSpPr>
          <p:cNvPr id="376" name="Google Shape;376;p39"/>
          <p:cNvCxnSpPr/>
          <p:nvPr/>
        </p:nvCxnSpPr>
        <p:spPr>
          <a:xfrm rot="10800000" flipH="1">
            <a:off x="3943000" y="3731675"/>
            <a:ext cx="1355100" cy="447900"/>
          </a:xfrm>
          <a:prstGeom prst="straightConnector1">
            <a:avLst/>
          </a:prstGeom>
          <a:noFill/>
          <a:ln w="38100" cap="flat" cmpd="sng">
            <a:solidFill>
              <a:srgbClr val="CC0000"/>
            </a:solidFill>
            <a:prstDash val="solid"/>
            <a:round/>
            <a:headEnd type="none" w="med" len="med"/>
            <a:tailEnd type="triangle" w="med" len="med"/>
          </a:ln>
        </p:spPr>
      </p:cxnSp>
      <p:sp>
        <p:nvSpPr>
          <p:cNvPr id="377" name="Google Shape;377;p39"/>
          <p:cNvSpPr txBox="1"/>
          <p:nvPr/>
        </p:nvSpPr>
        <p:spPr>
          <a:xfrm>
            <a:off x="1790350" y="2621775"/>
            <a:ext cx="2681700" cy="64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Same</a:t>
            </a:r>
            <a:endParaRPr sz="2400"/>
          </a:p>
        </p:txBody>
      </p:sp>
      <p:sp>
        <p:nvSpPr>
          <p:cNvPr id="378" name="Google Shape;378;p39"/>
          <p:cNvSpPr txBox="1"/>
          <p:nvPr/>
        </p:nvSpPr>
        <p:spPr>
          <a:xfrm>
            <a:off x="6233700" y="3561850"/>
            <a:ext cx="2681700" cy="64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Same</a:t>
            </a:r>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animEffect transition="in" filter="fade">
                                      <p:cBhvr>
                                        <p:cTn id="7" dur="1000"/>
                                        <p:tgtEl>
                                          <p:spTgt spid="369"/>
                                        </p:tgtEl>
                                      </p:cBhvr>
                                    </p:animEffect>
                                  </p:childTnLst>
                                </p:cTn>
                              </p:par>
                              <p:par>
                                <p:cTn id="8" presetID="10" presetClass="entr" presetSubtype="0" fill="hold" nodeType="withEffect">
                                  <p:stCondLst>
                                    <p:cond delay="0"/>
                                  </p:stCondLst>
                                  <p:childTnLst>
                                    <p:set>
                                      <p:cBhvr>
                                        <p:cTn id="9" dur="1" fill="hold">
                                          <p:stCondLst>
                                            <p:cond delay="0"/>
                                          </p:stCondLst>
                                        </p:cTn>
                                        <p:tgtEl>
                                          <p:spTgt spid="377"/>
                                        </p:tgtEl>
                                        <p:attrNameLst>
                                          <p:attrName>style.visibility</p:attrName>
                                        </p:attrNameLst>
                                      </p:cBhvr>
                                      <p:to>
                                        <p:strVal val="visible"/>
                                      </p:to>
                                    </p:set>
                                    <p:animEffect transition="in" filter="fade">
                                      <p:cBhvr>
                                        <p:cTn id="10" dur="1000"/>
                                        <p:tgtEl>
                                          <p:spTgt spid="37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0"/>
                                        </p:tgtEl>
                                        <p:attrNameLst>
                                          <p:attrName>style.visibility</p:attrName>
                                        </p:attrNameLst>
                                      </p:cBhvr>
                                      <p:to>
                                        <p:strVal val="visible"/>
                                      </p:to>
                                    </p:set>
                                    <p:animEffect transition="in" filter="fade">
                                      <p:cBhvr>
                                        <p:cTn id="15" dur="1000"/>
                                        <p:tgtEl>
                                          <p:spTgt spid="370"/>
                                        </p:tgtEl>
                                      </p:cBhvr>
                                    </p:animEffect>
                                  </p:childTnLst>
                                </p:cTn>
                              </p:par>
                              <p:par>
                                <p:cTn id="16" presetID="10" presetClass="entr" presetSubtype="0" fill="hold" nodeType="withEffect">
                                  <p:stCondLst>
                                    <p:cond delay="0"/>
                                  </p:stCondLst>
                                  <p:childTnLst>
                                    <p:set>
                                      <p:cBhvr>
                                        <p:cTn id="17" dur="1" fill="hold">
                                          <p:stCondLst>
                                            <p:cond delay="0"/>
                                          </p:stCondLst>
                                        </p:cTn>
                                        <p:tgtEl>
                                          <p:spTgt spid="378"/>
                                        </p:tgtEl>
                                        <p:attrNameLst>
                                          <p:attrName>style.visibility</p:attrName>
                                        </p:attrNameLst>
                                      </p:cBhvr>
                                      <p:to>
                                        <p:strVal val="visible"/>
                                      </p:to>
                                    </p:set>
                                    <p:animEffect transition="in" filter="fade">
                                      <p:cBhvr>
                                        <p:cTn id="18" dur="1000"/>
                                        <p:tgtEl>
                                          <p:spTgt spid="37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369"/>
                                        </p:tgtEl>
                                      </p:cBhvr>
                                    </p:animEffect>
                                    <p:set>
                                      <p:cBhvr>
                                        <p:cTn id="23" dur="1" fill="hold">
                                          <p:stCondLst>
                                            <p:cond delay="1000"/>
                                          </p:stCondLst>
                                        </p:cTn>
                                        <p:tgtEl>
                                          <p:spTgt spid="369"/>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1000"/>
                                        <p:tgtEl>
                                          <p:spTgt spid="377"/>
                                        </p:tgtEl>
                                      </p:cBhvr>
                                    </p:animEffect>
                                    <p:set>
                                      <p:cBhvr>
                                        <p:cTn id="26" dur="1" fill="hold">
                                          <p:stCondLst>
                                            <p:cond delay="1000"/>
                                          </p:stCondLst>
                                        </p:cTn>
                                        <p:tgtEl>
                                          <p:spTgt spid="377"/>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1000"/>
                                        <p:tgtEl>
                                          <p:spTgt spid="378"/>
                                        </p:tgtEl>
                                      </p:cBhvr>
                                    </p:animEffect>
                                    <p:set>
                                      <p:cBhvr>
                                        <p:cTn id="29" dur="1" fill="hold">
                                          <p:stCondLst>
                                            <p:cond delay="1000"/>
                                          </p:stCondLst>
                                        </p:cTn>
                                        <p:tgtEl>
                                          <p:spTgt spid="378"/>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1000"/>
                                        <p:tgtEl>
                                          <p:spTgt spid="370"/>
                                        </p:tgtEl>
                                      </p:cBhvr>
                                    </p:animEffect>
                                    <p:set>
                                      <p:cBhvr>
                                        <p:cTn id="32" dur="1" fill="hold">
                                          <p:stCondLst>
                                            <p:cond delay="1000"/>
                                          </p:stCondLst>
                                        </p:cTn>
                                        <p:tgtEl>
                                          <p:spTgt spid="370"/>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375"/>
                                        </p:tgtEl>
                                        <p:attrNameLst>
                                          <p:attrName>style.visibility</p:attrName>
                                        </p:attrNameLst>
                                      </p:cBhvr>
                                      <p:to>
                                        <p:strVal val="visible"/>
                                      </p:to>
                                    </p:set>
                                    <p:animEffect transition="in" filter="fade">
                                      <p:cBhvr>
                                        <p:cTn id="35" dur="1000"/>
                                        <p:tgtEl>
                                          <p:spTgt spid="375"/>
                                        </p:tgtEl>
                                      </p:cBhvr>
                                    </p:animEffect>
                                  </p:childTnLst>
                                </p:cTn>
                              </p:par>
                              <p:par>
                                <p:cTn id="36" presetID="10" presetClass="entr" presetSubtype="0" fill="hold" nodeType="withEffect">
                                  <p:stCondLst>
                                    <p:cond delay="0"/>
                                  </p:stCondLst>
                                  <p:childTnLst>
                                    <p:set>
                                      <p:cBhvr>
                                        <p:cTn id="37" dur="1" fill="hold">
                                          <p:stCondLst>
                                            <p:cond delay="0"/>
                                          </p:stCondLst>
                                        </p:cTn>
                                        <p:tgtEl>
                                          <p:spTgt spid="376"/>
                                        </p:tgtEl>
                                        <p:attrNameLst>
                                          <p:attrName>style.visibility</p:attrName>
                                        </p:attrNameLst>
                                      </p:cBhvr>
                                      <p:to>
                                        <p:strVal val="visible"/>
                                      </p:to>
                                    </p:set>
                                    <p:animEffect transition="in" filter="fade">
                                      <p:cBhvr>
                                        <p:cTn id="38" dur="1000"/>
                                        <p:tgtEl>
                                          <p:spTgt spid="376"/>
                                        </p:tgtEl>
                                      </p:cBhvr>
                                    </p:animEffect>
                                  </p:childTnLst>
                                </p:cTn>
                              </p:par>
                              <p:par>
                                <p:cTn id="39" presetID="10" presetClass="entr" presetSubtype="0" fill="hold" nodeType="withEffect">
                                  <p:stCondLst>
                                    <p:cond delay="0"/>
                                  </p:stCondLst>
                                  <p:childTnLst>
                                    <p:set>
                                      <p:cBhvr>
                                        <p:cTn id="40" dur="1" fill="hold">
                                          <p:stCondLst>
                                            <p:cond delay="0"/>
                                          </p:stCondLst>
                                        </p:cTn>
                                        <p:tgtEl>
                                          <p:spTgt spid="374"/>
                                        </p:tgtEl>
                                        <p:attrNameLst>
                                          <p:attrName>style.visibility</p:attrName>
                                        </p:attrNameLst>
                                      </p:cBhvr>
                                      <p:to>
                                        <p:strVal val="visible"/>
                                      </p:to>
                                    </p:set>
                                    <p:animEffect transition="in" filter="fade">
                                      <p:cBhvr>
                                        <p:cTn id="41" dur="1000"/>
                                        <p:tgtEl>
                                          <p:spTgt spid="37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72"/>
                                        </p:tgtEl>
                                        <p:attrNameLst>
                                          <p:attrName>style.visibility</p:attrName>
                                        </p:attrNameLst>
                                      </p:cBhvr>
                                      <p:to>
                                        <p:strVal val="visible"/>
                                      </p:to>
                                    </p:set>
                                    <p:animEffect transition="in" filter="fade">
                                      <p:cBhvr>
                                        <p:cTn id="46" dur="1000"/>
                                        <p:tgtEl>
                                          <p:spTgt spid="372"/>
                                        </p:tgtEl>
                                      </p:cBhvr>
                                    </p:animEffect>
                                  </p:childTnLst>
                                </p:cTn>
                              </p:par>
                              <p:par>
                                <p:cTn id="47" presetID="10" presetClass="entr" presetSubtype="0" fill="hold" nodeType="withEffect">
                                  <p:stCondLst>
                                    <p:cond delay="0"/>
                                  </p:stCondLst>
                                  <p:childTnLst>
                                    <p:set>
                                      <p:cBhvr>
                                        <p:cTn id="48" dur="1" fill="hold">
                                          <p:stCondLst>
                                            <p:cond delay="0"/>
                                          </p:stCondLst>
                                        </p:cTn>
                                        <p:tgtEl>
                                          <p:spTgt spid="373"/>
                                        </p:tgtEl>
                                        <p:attrNameLst>
                                          <p:attrName>style.visibility</p:attrName>
                                        </p:attrNameLst>
                                      </p:cBhvr>
                                      <p:to>
                                        <p:strVal val="visible"/>
                                      </p:to>
                                    </p:set>
                                    <p:animEffect transition="in" filter="fade">
                                      <p:cBhvr>
                                        <p:cTn id="49" dur="1000"/>
                                        <p:tgtEl>
                                          <p:spTgt spid="373"/>
                                        </p:tgtEl>
                                      </p:cBhvr>
                                    </p:animEffect>
                                  </p:childTnLst>
                                </p:cTn>
                              </p:par>
                              <p:par>
                                <p:cTn id="50" presetID="10" presetClass="entr" presetSubtype="0" fill="hold" nodeType="withEffect">
                                  <p:stCondLst>
                                    <p:cond delay="0"/>
                                  </p:stCondLst>
                                  <p:childTnLst>
                                    <p:set>
                                      <p:cBhvr>
                                        <p:cTn id="51" dur="1" fill="hold">
                                          <p:stCondLst>
                                            <p:cond delay="0"/>
                                          </p:stCondLst>
                                        </p:cTn>
                                        <p:tgtEl>
                                          <p:spTgt spid="371"/>
                                        </p:tgtEl>
                                        <p:attrNameLst>
                                          <p:attrName>style.visibility</p:attrName>
                                        </p:attrNameLst>
                                      </p:cBhvr>
                                      <p:to>
                                        <p:strVal val="visible"/>
                                      </p:to>
                                    </p:set>
                                    <p:animEffect transition="in" filter="fade">
                                      <p:cBhvr>
                                        <p:cTn id="52" dur="1000"/>
                                        <p:tgtEl>
                                          <p:spTgt spid="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0"/>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21</a:t>
            </a:fld>
            <a:endParaRPr/>
          </a:p>
        </p:txBody>
      </p:sp>
      <p:sp>
        <p:nvSpPr>
          <p:cNvPr id="384" name="Google Shape;384;p40"/>
          <p:cNvSpPr txBox="1">
            <a:spLocks noGrp="1"/>
          </p:cNvSpPr>
          <p:nvPr>
            <p:ph type="ctrTitle" idx="4294967295"/>
          </p:nvPr>
        </p:nvSpPr>
        <p:spPr>
          <a:xfrm>
            <a:off x="0" y="0"/>
            <a:ext cx="7753200" cy="743400"/>
          </a:xfrm>
          <a:prstGeom prst="rect">
            <a:avLst/>
          </a:prstGeom>
          <a:solidFill>
            <a:srgbClr val="CC0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rPr>
              <a:t>Results</a:t>
            </a:r>
            <a:endParaRPr sz="3600">
              <a:solidFill>
                <a:srgbClr val="FFFFFF"/>
              </a:solidFill>
            </a:endParaRPr>
          </a:p>
        </p:txBody>
      </p:sp>
      <p:pic>
        <p:nvPicPr>
          <p:cNvPr id="385" name="Google Shape;385;p40"/>
          <p:cNvPicPr preferRelativeResize="0"/>
          <p:nvPr/>
        </p:nvPicPr>
        <p:blipFill>
          <a:blip r:embed="rId3">
            <a:alphaModFix/>
          </a:blip>
          <a:stretch>
            <a:fillRect/>
          </a:stretch>
        </p:blipFill>
        <p:spPr>
          <a:xfrm>
            <a:off x="7753076" y="-8"/>
            <a:ext cx="1390922" cy="743399"/>
          </a:xfrm>
          <a:prstGeom prst="rect">
            <a:avLst/>
          </a:prstGeom>
          <a:noFill/>
          <a:ln>
            <a:noFill/>
          </a:ln>
        </p:spPr>
      </p:pic>
      <p:pic>
        <p:nvPicPr>
          <p:cNvPr id="386" name="Google Shape;386;p40"/>
          <p:cNvPicPr preferRelativeResize="0"/>
          <p:nvPr/>
        </p:nvPicPr>
        <p:blipFill>
          <a:blip r:embed="rId4">
            <a:alphaModFix/>
          </a:blip>
          <a:stretch>
            <a:fillRect/>
          </a:stretch>
        </p:blipFill>
        <p:spPr>
          <a:xfrm>
            <a:off x="614050" y="743400"/>
            <a:ext cx="7915899" cy="4856100"/>
          </a:xfrm>
          <a:prstGeom prst="rect">
            <a:avLst/>
          </a:prstGeom>
          <a:noFill/>
          <a:ln>
            <a:noFill/>
          </a:ln>
        </p:spPr>
      </p:pic>
      <p:sp>
        <p:nvSpPr>
          <p:cNvPr id="387" name="Google Shape;387;p40"/>
          <p:cNvSpPr/>
          <p:nvPr/>
        </p:nvSpPr>
        <p:spPr>
          <a:xfrm>
            <a:off x="3562775" y="2821900"/>
            <a:ext cx="1859100" cy="605400"/>
          </a:xfrm>
          <a:prstGeom prst="ellipse">
            <a:avLst/>
          </a:prstGeom>
          <a:no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8" name="Google Shape;388;p40"/>
          <p:cNvSpPr/>
          <p:nvPr/>
        </p:nvSpPr>
        <p:spPr>
          <a:xfrm>
            <a:off x="5145775" y="2962325"/>
            <a:ext cx="2112300" cy="524700"/>
          </a:xfrm>
          <a:prstGeom prst="ellipse">
            <a:avLst/>
          </a:prstGeom>
          <a:no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9" name="Google Shape;389;p40"/>
          <p:cNvSpPr txBox="1"/>
          <p:nvPr/>
        </p:nvSpPr>
        <p:spPr>
          <a:xfrm>
            <a:off x="5893575" y="1961450"/>
            <a:ext cx="2805000" cy="64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CC0000"/>
                </a:solidFill>
              </a:rPr>
              <a:t>Different</a:t>
            </a:r>
            <a:endParaRPr sz="2400">
              <a:solidFill>
                <a:srgbClr val="CC0000"/>
              </a:solidFill>
            </a:endParaRPr>
          </a:p>
        </p:txBody>
      </p:sp>
      <p:cxnSp>
        <p:nvCxnSpPr>
          <p:cNvPr id="390" name="Google Shape;390;p40"/>
          <p:cNvCxnSpPr/>
          <p:nvPr/>
        </p:nvCxnSpPr>
        <p:spPr>
          <a:xfrm flipH="1">
            <a:off x="5387875" y="2447475"/>
            <a:ext cx="1329300" cy="540900"/>
          </a:xfrm>
          <a:prstGeom prst="straightConnector1">
            <a:avLst/>
          </a:prstGeom>
          <a:noFill/>
          <a:ln w="38100" cap="flat" cmpd="sng">
            <a:solidFill>
              <a:srgbClr val="CC0000"/>
            </a:solidFill>
            <a:prstDash val="solid"/>
            <a:round/>
            <a:headEnd type="none" w="med" len="med"/>
            <a:tailEnd type="triangle" w="med" len="med"/>
          </a:ln>
        </p:spPr>
      </p:cxnSp>
      <p:cxnSp>
        <p:nvCxnSpPr>
          <p:cNvPr id="391" name="Google Shape;391;p40"/>
          <p:cNvCxnSpPr/>
          <p:nvPr/>
        </p:nvCxnSpPr>
        <p:spPr>
          <a:xfrm flipH="1">
            <a:off x="6632600" y="2447475"/>
            <a:ext cx="295800" cy="675900"/>
          </a:xfrm>
          <a:prstGeom prst="straightConnector1">
            <a:avLst/>
          </a:prstGeom>
          <a:noFill/>
          <a:ln w="38100" cap="flat" cmpd="sng">
            <a:solidFill>
              <a:srgbClr val="CC0000"/>
            </a:solidFill>
            <a:prstDash val="solid"/>
            <a:round/>
            <a:headEnd type="none" w="med" len="med"/>
            <a:tailEnd type="triangle" w="med" len="med"/>
          </a:ln>
        </p:spPr>
      </p:cxnSp>
      <p:sp>
        <p:nvSpPr>
          <p:cNvPr id="392" name="Google Shape;392;p40"/>
          <p:cNvSpPr txBox="1"/>
          <p:nvPr/>
        </p:nvSpPr>
        <p:spPr>
          <a:xfrm>
            <a:off x="1891725" y="3934325"/>
            <a:ext cx="2805000" cy="64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CC0000"/>
                </a:solidFill>
              </a:rPr>
              <a:t>Different</a:t>
            </a:r>
            <a:endParaRPr sz="2400">
              <a:solidFill>
                <a:srgbClr val="CC0000"/>
              </a:solidFill>
            </a:endParaRPr>
          </a:p>
        </p:txBody>
      </p:sp>
      <p:cxnSp>
        <p:nvCxnSpPr>
          <p:cNvPr id="393" name="Google Shape;393;p40"/>
          <p:cNvCxnSpPr/>
          <p:nvPr/>
        </p:nvCxnSpPr>
        <p:spPr>
          <a:xfrm rot="10800000" flipH="1">
            <a:off x="3701100" y="3320500"/>
            <a:ext cx="298200" cy="760500"/>
          </a:xfrm>
          <a:prstGeom prst="straightConnector1">
            <a:avLst/>
          </a:prstGeom>
          <a:noFill/>
          <a:ln w="38100" cap="flat" cmpd="sng">
            <a:solidFill>
              <a:srgbClr val="CC0000"/>
            </a:solidFill>
            <a:prstDash val="solid"/>
            <a:round/>
            <a:headEnd type="none" w="med" len="med"/>
            <a:tailEnd type="triangle" w="med" len="med"/>
          </a:ln>
        </p:spPr>
      </p:cxnSp>
      <p:cxnSp>
        <p:nvCxnSpPr>
          <p:cNvPr id="394" name="Google Shape;394;p40"/>
          <p:cNvCxnSpPr>
            <a:endCxn id="388" idx="3"/>
          </p:cNvCxnSpPr>
          <p:nvPr/>
        </p:nvCxnSpPr>
        <p:spPr>
          <a:xfrm rot="10800000" flipH="1">
            <a:off x="3943114" y="3410184"/>
            <a:ext cx="1512000" cy="769500"/>
          </a:xfrm>
          <a:prstGeom prst="straightConnector1">
            <a:avLst/>
          </a:prstGeom>
          <a:noFill/>
          <a:ln w="38100" cap="flat" cmpd="sng">
            <a:solidFill>
              <a:srgbClr val="CC0000"/>
            </a:solidFill>
            <a:prstDash val="solid"/>
            <a:round/>
            <a:headEnd type="none" w="med" len="med"/>
            <a:tailEnd type="triangle" w="med" len="med"/>
          </a:ln>
        </p:spPr>
      </p:cxnSp>
      <p:sp>
        <p:nvSpPr>
          <p:cNvPr id="395" name="Google Shape;395;p40"/>
          <p:cNvSpPr txBox="1"/>
          <p:nvPr/>
        </p:nvSpPr>
        <p:spPr>
          <a:xfrm>
            <a:off x="1790350" y="2621775"/>
            <a:ext cx="2681700" cy="64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Same</a:t>
            </a:r>
            <a:endParaRPr sz="2400"/>
          </a:p>
        </p:txBody>
      </p:sp>
      <p:sp>
        <p:nvSpPr>
          <p:cNvPr id="396" name="Google Shape;396;p40"/>
          <p:cNvSpPr txBox="1"/>
          <p:nvPr/>
        </p:nvSpPr>
        <p:spPr>
          <a:xfrm>
            <a:off x="6081300" y="3333250"/>
            <a:ext cx="2681700" cy="64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Same</a:t>
            </a:r>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7"/>
                                        </p:tgtEl>
                                        <p:attrNameLst>
                                          <p:attrName>style.visibility</p:attrName>
                                        </p:attrNameLst>
                                      </p:cBhvr>
                                      <p:to>
                                        <p:strVal val="visible"/>
                                      </p:to>
                                    </p:set>
                                    <p:animEffect transition="in" filter="fade">
                                      <p:cBhvr>
                                        <p:cTn id="7" dur="1000"/>
                                        <p:tgtEl>
                                          <p:spTgt spid="387"/>
                                        </p:tgtEl>
                                      </p:cBhvr>
                                    </p:animEffect>
                                  </p:childTnLst>
                                </p:cTn>
                              </p:par>
                              <p:par>
                                <p:cTn id="8" presetID="10" presetClass="entr" presetSubtype="0" fill="hold" nodeType="withEffect">
                                  <p:stCondLst>
                                    <p:cond delay="0"/>
                                  </p:stCondLst>
                                  <p:childTnLst>
                                    <p:set>
                                      <p:cBhvr>
                                        <p:cTn id="9" dur="1" fill="hold">
                                          <p:stCondLst>
                                            <p:cond delay="0"/>
                                          </p:stCondLst>
                                        </p:cTn>
                                        <p:tgtEl>
                                          <p:spTgt spid="388"/>
                                        </p:tgtEl>
                                        <p:attrNameLst>
                                          <p:attrName>style.visibility</p:attrName>
                                        </p:attrNameLst>
                                      </p:cBhvr>
                                      <p:to>
                                        <p:strVal val="visible"/>
                                      </p:to>
                                    </p:set>
                                    <p:animEffect transition="in" filter="fade">
                                      <p:cBhvr>
                                        <p:cTn id="10" dur="1000"/>
                                        <p:tgtEl>
                                          <p:spTgt spid="388"/>
                                        </p:tgtEl>
                                      </p:cBhvr>
                                    </p:animEffect>
                                  </p:childTnLst>
                                </p:cTn>
                              </p:par>
                              <p:par>
                                <p:cTn id="11" presetID="10" presetClass="entr" presetSubtype="0" fill="hold" nodeType="withEffect">
                                  <p:stCondLst>
                                    <p:cond delay="0"/>
                                  </p:stCondLst>
                                  <p:childTnLst>
                                    <p:set>
                                      <p:cBhvr>
                                        <p:cTn id="12" dur="1" fill="hold">
                                          <p:stCondLst>
                                            <p:cond delay="0"/>
                                          </p:stCondLst>
                                        </p:cTn>
                                        <p:tgtEl>
                                          <p:spTgt spid="390"/>
                                        </p:tgtEl>
                                        <p:attrNameLst>
                                          <p:attrName>style.visibility</p:attrName>
                                        </p:attrNameLst>
                                      </p:cBhvr>
                                      <p:to>
                                        <p:strVal val="visible"/>
                                      </p:to>
                                    </p:set>
                                    <p:animEffect transition="in" filter="fade">
                                      <p:cBhvr>
                                        <p:cTn id="13" dur="1000"/>
                                        <p:tgtEl>
                                          <p:spTgt spid="390"/>
                                        </p:tgtEl>
                                      </p:cBhvr>
                                    </p:animEffect>
                                  </p:childTnLst>
                                </p:cTn>
                              </p:par>
                              <p:par>
                                <p:cTn id="14" presetID="10" presetClass="entr" presetSubtype="0" fill="hold" nodeType="withEffect">
                                  <p:stCondLst>
                                    <p:cond delay="0"/>
                                  </p:stCondLst>
                                  <p:childTnLst>
                                    <p:set>
                                      <p:cBhvr>
                                        <p:cTn id="15" dur="1" fill="hold">
                                          <p:stCondLst>
                                            <p:cond delay="0"/>
                                          </p:stCondLst>
                                        </p:cTn>
                                        <p:tgtEl>
                                          <p:spTgt spid="391"/>
                                        </p:tgtEl>
                                        <p:attrNameLst>
                                          <p:attrName>style.visibility</p:attrName>
                                        </p:attrNameLst>
                                      </p:cBhvr>
                                      <p:to>
                                        <p:strVal val="visible"/>
                                      </p:to>
                                    </p:set>
                                    <p:animEffect transition="in" filter="fade">
                                      <p:cBhvr>
                                        <p:cTn id="16" dur="1000"/>
                                        <p:tgtEl>
                                          <p:spTgt spid="391"/>
                                        </p:tgtEl>
                                      </p:cBhvr>
                                    </p:animEffect>
                                  </p:childTnLst>
                                </p:cTn>
                              </p:par>
                              <p:par>
                                <p:cTn id="17" presetID="10" presetClass="entr" presetSubtype="0" fill="hold" nodeType="withEffect">
                                  <p:stCondLst>
                                    <p:cond delay="0"/>
                                  </p:stCondLst>
                                  <p:childTnLst>
                                    <p:set>
                                      <p:cBhvr>
                                        <p:cTn id="18" dur="1" fill="hold">
                                          <p:stCondLst>
                                            <p:cond delay="0"/>
                                          </p:stCondLst>
                                        </p:cTn>
                                        <p:tgtEl>
                                          <p:spTgt spid="392"/>
                                        </p:tgtEl>
                                        <p:attrNameLst>
                                          <p:attrName>style.visibility</p:attrName>
                                        </p:attrNameLst>
                                      </p:cBhvr>
                                      <p:to>
                                        <p:strVal val="visible"/>
                                      </p:to>
                                    </p:set>
                                    <p:animEffect transition="in" filter="fade">
                                      <p:cBhvr>
                                        <p:cTn id="19" dur="1000"/>
                                        <p:tgtEl>
                                          <p:spTgt spid="392"/>
                                        </p:tgtEl>
                                      </p:cBhvr>
                                    </p:animEffect>
                                  </p:childTnLst>
                                </p:cTn>
                              </p:par>
                              <p:par>
                                <p:cTn id="20" presetID="10" presetClass="entr" presetSubtype="0" fill="hold" nodeType="withEffect">
                                  <p:stCondLst>
                                    <p:cond delay="0"/>
                                  </p:stCondLst>
                                  <p:childTnLst>
                                    <p:set>
                                      <p:cBhvr>
                                        <p:cTn id="21" dur="1" fill="hold">
                                          <p:stCondLst>
                                            <p:cond delay="0"/>
                                          </p:stCondLst>
                                        </p:cTn>
                                        <p:tgtEl>
                                          <p:spTgt spid="393"/>
                                        </p:tgtEl>
                                        <p:attrNameLst>
                                          <p:attrName>style.visibility</p:attrName>
                                        </p:attrNameLst>
                                      </p:cBhvr>
                                      <p:to>
                                        <p:strVal val="visible"/>
                                      </p:to>
                                    </p:set>
                                    <p:animEffect transition="in" filter="fade">
                                      <p:cBhvr>
                                        <p:cTn id="22" dur="1000"/>
                                        <p:tgtEl>
                                          <p:spTgt spid="393"/>
                                        </p:tgtEl>
                                      </p:cBhvr>
                                    </p:animEffect>
                                  </p:childTnLst>
                                </p:cTn>
                              </p:par>
                              <p:par>
                                <p:cTn id="23" presetID="10" presetClass="entr" presetSubtype="0" fill="hold" nodeType="withEffect">
                                  <p:stCondLst>
                                    <p:cond delay="0"/>
                                  </p:stCondLst>
                                  <p:childTnLst>
                                    <p:set>
                                      <p:cBhvr>
                                        <p:cTn id="24" dur="1" fill="hold">
                                          <p:stCondLst>
                                            <p:cond delay="0"/>
                                          </p:stCondLst>
                                        </p:cTn>
                                        <p:tgtEl>
                                          <p:spTgt spid="394"/>
                                        </p:tgtEl>
                                        <p:attrNameLst>
                                          <p:attrName>style.visibility</p:attrName>
                                        </p:attrNameLst>
                                      </p:cBhvr>
                                      <p:to>
                                        <p:strVal val="visible"/>
                                      </p:to>
                                    </p:set>
                                    <p:animEffect transition="in" filter="fade">
                                      <p:cBhvr>
                                        <p:cTn id="25" dur="1000"/>
                                        <p:tgtEl>
                                          <p:spTgt spid="394"/>
                                        </p:tgtEl>
                                      </p:cBhvr>
                                    </p:animEffect>
                                  </p:childTnLst>
                                </p:cTn>
                              </p:par>
                              <p:par>
                                <p:cTn id="26" presetID="10" presetClass="entr" presetSubtype="0" fill="hold" nodeType="withEffect">
                                  <p:stCondLst>
                                    <p:cond delay="0"/>
                                  </p:stCondLst>
                                  <p:childTnLst>
                                    <p:set>
                                      <p:cBhvr>
                                        <p:cTn id="27" dur="1" fill="hold">
                                          <p:stCondLst>
                                            <p:cond delay="0"/>
                                          </p:stCondLst>
                                        </p:cTn>
                                        <p:tgtEl>
                                          <p:spTgt spid="395"/>
                                        </p:tgtEl>
                                        <p:attrNameLst>
                                          <p:attrName>style.visibility</p:attrName>
                                        </p:attrNameLst>
                                      </p:cBhvr>
                                      <p:to>
                                        <p:strVal val="visible"/>
                                      </p:to>
                                    </p:set>
                                    <p:animEffect transition="in" filter="fade">
                                      <p:cBhvr>
                                        <p:cTn id="28" dur="1000"/>
                                        <p:tgtEl>
                                          <p:spTgt spid="395"/>
                                        </p:tgtEl>
                                      </p:cBhvr>
                                    </p:animEffect>
                                  </p:childTnLst>
                                </p:cTn>
                              </p:par>
                              <p:par>
                                <p:cTn id="29" presetID="10" presetClass="entr" presetSubtype="0" fill="hold" nodeType="withEffect">
                                  <p:stCondLst>
                                    <p:cond delay="0"/>
                                  </p:stCondLst>
                                  <p:childTnLst>
                                    <p:set>
                                      <p:cBhvr>
                                        <p:cTn id="30" dur="1" fill="hold">
                                          <p:stCondLst>
                                            <p:cond delay="0"/>
                                          </p:stCondLst>
                                        </p:cTn>
                                        <p:tgtEl>
                                          <p:spTgt spid="396"/>
                                        </p:tgtEl>
                                        <p:attrNameLst>
                                          <p:attrName>style.visibility</p:attrName>
                                        </p:attrNameLst>
                                      </p:cBhvr>
                                      <p:to>
                                        <p:strVal val="visible"/>
                                      </p:to>
                                    </p:set>
                                    <p:animEffect transition="in" filter="fade">
                                      <p:cBhvr>
                                        <p:cTn id="31" dur="1000"/>
                                        <p:tgtEl>
                                          <p:spTgt spid="396"/>
                                        </p:tgtEl>
                                      </p:cBhvr>
                                    </p:animEffect>
                                  </p:childTnLst>
                                </p:cTn>
                              </p:par>
                              <p:par>
                                <p:cTn id="32" presetID="10" presetClass="entr" presetSubtype="0" fill="hold" nodeType="withEffect">
                                  <p:stCondLst>
                                    <p:cond delay="0"/>
                                  </p:stCondLst>
                                  <p:childTnLst>
                                    <p:set>
                                      <p:cBhvr>
                                        <p:cTn id="33" dur="1" fill="hold">
                                          <p:stCondLst>
                                            <p:cond delay="0"/>
                                          </p:stCondLst>
                                        </p:cTn>
                                        <p:tgtEl>
                                          <p:spTgt spid="389"/>
                                        </p:tgtEl>
                                        <p:attrNameLst>
                                          <p:attrName>style.visibility</p:attrName>
                                        </p:attrNameLst>
                                      </p:cBhvr>
                                      <p:to>
                                        <p:strVal val="visible"/>
                                      </p:to>
                                    </p:set>
                                    <p:animEffect transition="in" filter="fade">
                                      <p:cBhvr>
                                        <p:cTn id="34" dur="1000"/>
                                        <p:tgtEl>
                                          <p:spTgt spid="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8"/>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22</a:t>
            </a:fld>
            <a:endParaRPr/>
          </a:p>
        </p:txBody>
      </p:sp>
      <p:sp>
        <p:nvSpPr>
          <p:cNvPr id="356" name="Google Shape;356;p38"/>
          <p:cNvSpPr txBox="1">
            <a:spLocks noGrp="1"/>
          </p:cNvSpPr>
          <p:nvPr>
            <p:ph type="ctrTitle" idx="4294967295"/>
          </p:nvPr>
        </p:nvSpPr>
        <p:spPr>
          <a:xfrm>
            <a:off x="0" y="0"/>
            <a:ext cx="7753200" cy="743400"/>
          </a:xfrm>
          <a:prstGeom prst="rect">
            <a:avLst/>
          </a:prstGeom>
          <a:solidFill>
            <a:srgbClr val="CC0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rPr>
              <a:t>Results</a:t>
            </a:r>
            <a:endParaRPr sz="3600">
              <a:solidFill>
                <a:srgbClr val="FFFFFF"/>
              </a:solidFill>
            </a:endParaRPr>
          </a:p>
        </p:txBody>
      </p:sp>
      <p:pic>
        <p:nvPicPr>
          <p:cNvPr id="357" name="Google Shape;357;p38"/>
          <p:cNvPicPr preferRelativeResize="0"/>
          <p:nvPr/>
        </p:nvPicPr>
        <p:blipFill>
          <a:blip r:embed="rId3">
            <a:alphaModFix/>
          </a:blip>
          <a:stretch>
            <a:fillRect/>
          </a:stretch>
        </p:blipFill>
        <p:spPr>
          <a:xfrm>
            <a:off x="7753076" y="-8"/>
            <a:ext cx="1390922" cy="743399"/>
          </a:xfrm>
          <a:prstGeom prst="rect">
            <a:avLst/>
          </a:prstGeom>
          <a:noFill/>
          <a:ln>
            <a:noFill/>
          </a:ln>
        </p:spPr>
      </p:pic>
      <p:pic>
        <p:nvPicPr>
          <p:cNvPr id="358" name="Google Shape;358;p38"/>
          <p:cNvPicPr preferRelativeResize="0"/>
          <p:nvPr/>
        </p:nvPicPr>
        <p:blipFill rotWithShape="1">
          <a:blip r:embed="rId4">
            <a:alphaModFix/>
          </a:blip>
          <a:srcRect l="12674" r="12464"/>
          <a:stretch/>
        </p:blipFill>
        <p:spPr>
          <a:xfrm>
            <a:off x="1332324" y="819600"/>
            <a:ext cx="6479352" cy="4868176"/>
          </a:xfrm>
          <a:prstGeom prst="rect">
            <a:avLst/>
          </a:prstGeom>
          <a:noFill/>
          <a:ln>
            <a:noFill/>
          </a:ln>
        </p:spPr>
      </p:pic>
      <p:cxnSp>
        <p:nvCxnSpPr>
          <p:cNvPr id="359" name="Google Shape;359;p38"/>
          <p:cNvCxnSpPr>
            <a:stCxn id="360" idx="2"/>
          </p:cNvCxnSpPr>
          <p:nvPr/>
        </p:nvCxnSpPr>
        <p:spPr>
          <a:xfrm flipH="1">
            <a:off x="6491850" y="1527900"/>
            <a:ext cx="773700" cy="440700"/>
          </a:xfrm>
          <a:prstGeom prst="straightConnector1">
            <a:avLst/>
          </a:prstGeom>
          <a:noFill/>
          <a:ln w="38100" cap="flat" cmpd="sng">
            <a:solidFill>
              <a:srgbClr val="000000"/>
            </a:solidFill>
            <a:prstDash val="solid"/>
            <a:round/>
            <a:headEnd type="none" w="med" len="med"/>
            <a:tailEnd type="triangle" w="med" len="med"/>
          </a:ln>
        </p:spPr>
      </p:cxnSp>
      <p:sp>
        <p:nvSpPr>
          <p:cNvPr id="360" name="Google Shape;360;p38"/>
          <p:cNvSpPr txBox="1"/>
          <p:nvPr/>
        </p:nvSpPr>
        <p:spPr>
          <a:xfrm>
            <a:off x="5924700" y="878400"/>
            <a:ext cx="2681700" cy="649500"/>
          </a:xfrm>
          <a:prstGeom prst="rect">
            <a:avLst/>
          </a:prstGeom>
          <a:solidFill>
            <a:srgbClr val="FFE599"/>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Construction Site</a:t>
            </a:r>
            <a:endParaRPr sz="240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41"/>
          <p:cNvSpPr txBox="1">
            <a:spLocks noGrp="1"/>
          </p:cNvSpPr>
          <p:nvPr>
            <p:ph type="body" idx="1"/>
          </p:nvPr>
        </p:nvSpPr>
        <p:spPr>
          <a:xfrm>
            <a:off x="168300" y="1003225"/>
            <a:ext cx="8975700" cy="4555200"/>
          </a:xfrm>
          <a:prstGeom prst="rect">
            <a:avLst/>
          </a:prstGeom>
        </p:spPr>
        <p:txBody>
          <a:bodyPr spcFirstLastPara="1" wrap="square" lIns="91425" tIns="91425" rIns="91425" bIns="91425" anchor="t" anchorCtr="0">
            <a:noAutofit/>
          </a:bodyPr>
          <a:lstStyle/>
          <a:p>
            <a:pPr marL="457200" lvl="0" indent="-368300" rtl="0">
              <a:lnSpc>
                <a:spcPct val="150000"/>
              </a:lnSpc>
              <a:spcBef>
                <a:spcPts val="0"/>
              </a:spcBef>
              <a:spcAft>
                <a:spcPts val="0"/>
              </a:spcAft>
              <a:buClr>
                <a:srgbClr val="000000"/>
              </a:buClr>
              <a:buSzPts val="2200"/>
              <a:buChar char="●"/>
            </a:pPr>
            <a:r>
              <a:rPr lang="en" sz="2200" b="1">
                <a:solidFill>
                  <a:srgbClr val="000000"/>
                </a:solidFill>
              </a:rPr>
              <a:t>Considerable spatial variation in BC and PM</a:t>
            </a:r>
            <a:r>
              <a:rPr lang="en" sz="2200" b="1" baseline="-25000">
                <a:solidFill>
                  <a:srgbClr val="000000"/>
                </a:solidFill>
              </a:rPr>
              <a:t>2.5</a:t>
            </a:r>
            <a:r>
              <a:rPr lang="en" sz="2200" b="1">
                <a:solidFill>
                  <a:srgbClr val="000000"/>
                </a:solidFill>
              </a:rPr>
              <a:t> concentrations</a:t>
            </a:r>
            <a:endParaRPr sz="2200" b="1">
              <a:solidFill>
                <a:srgbClr val="000000"/>
              </a:solidFill>
            </a:endParaRPr>
          </a:p>
          <a:p>
            <a:pPr marL="457200" lvl="0" indent="-368300" rtl="0">
              <a:lnSpc>
                <a:spcPct val="150000"/>
              </a:lnSpc>
              <a:spcBef>
                <a:spcPts val="1000"/>
              </a:spcBef>
              <a:spcAft>
                <a:spcPts val="0"/>
              </a:spcAft>
              <a:buClr>
                <a:srgbClr val="000000"/>
              </a:buClr>
              <a:buSzPts val="2200"/>
              <a:buChar char="●"/>
            </a:pPr>
            <a:r>
              <a:rPr lang="en" sz="2200" b="1">
                <a:solidFill>
                  <a:srgbClr val="000000"/>
                </a:solidFill>
              </a:rPr>
              <a:t>Concentrations higher in mornings than in afternoons</a:t>
            </a:r>
            <a:endParaRPr sz="2200" b="1">
              <a:solidFill>
                <a:srgbClr val="000000"/>
              </a:solidFill>
            </a:endParaRPr>
          </a:p>
          <a:p>
            <a:pPr marL="914400" lvl="1" indent="-368300" rtl="0">
              <a:lnSpc>
                <a:spcPct val="150000"/>
              </a:lnSpc>
              <a:spcBef>
                <a:spcPts val="1000"/>
              </a:spcBef>
              <a:spcAft>
                <a:spcPts val="0"/>
              </a:spcAft>
              <a:buClr>
                <a:srgbClr val="000000"/>
              </a:buClr>
              <a:buSzPts val="2200"/>
              <a:buChar char="○"/>
            </a:pPr>
            <a:r>
              <a:rPr lang="en" sz="2200" b="1">
                <a:solidFill>
                  <a:srgbClr val="000000"/>
                </a:solidFill>
              </a:rPr>
              <a:t>“Mixing layer” is smaller in the morning</a:t>
            </a:r>
            <a:endParaRPr sz="2200" b="1">
              <a:solidFill>
                <a:srgbClr val="000000"/>
              </a:solidFill>
            </a:endParaRPr>
          </a:p>
          <a:p>
            <a:pPr marL="457200" lvl="0" indent="-368300" rtl="0">
              <a:lnSpc>
                <a:spcPct val="150000"/>
              </a:lnSpc>
              <a:spcBef>
                <a:spcPts val="1000"/>
              </a:spcBef>
              <a:spcAft>
                <a:spcPts val="0"/>
              </a:spcAft>
              <a:buClr>
                <a:srgbClr val="000000"/>
              </a:buClr>
              <a:buSzPts val="2200"/>
              <a:buChar char="●"/>
            </a:pPr>
            <a:r>
              <a:rPr lang="en" sz="2200" b="1">
                <a:solidFill>
                  <a:srgbClr val="000000"/>
                </a:solidFill>
              </a:rPr>
              <a:t>BC is higher in the southern part of Camp Washington.</a:t>
            </a:r>
            <a:endParaRPr sz="2200" b="1">
              <a:solidFill>
                <a:srgbClr val="000000"/>
              </a:solidFill>
            </a:endParaRPr>
          </a:p>
          <a:p>
            <a:pPr marL="914400" lvl="1" indent="-368300" rtl="0">
              <a:lnSpc>
                <a:spcPct val="150000"/>
              </a:lnSpc>
              <a:spcBef>
                <a:spcPts val="1000"/>
              </a:spcBef>
              <a:spcAft>
                <a:spcPts val="0"/>
              </a:spcAft>
              <a:buClr>
                <a:srgbClr val="000000"/>
              </a:buClr>
              <a:buSzPts val="2200"/>
              <a:buChar char="○"/>
            </a:pPr>
            <a:r>
              <a:rPr lang="en" sz="2200" b="1">
                <a:solidFill>
                  <a:srgbClr val="000000"/>
                </a:solidFill>
              </a:rPr>
              <a:t>More industrial pollution?</a:t>
            </a:r>
            <a:endParaRPr sz="2200" b="1">
              <a:solidFill>
                <a:srgbClr val="000000"/>
              </a:solidFill>
            </a:endParaRPr>
          </a:p>
          <a:p>
            <a:pPr marL="914400" lvl="1" indent="-368300" rtl="0">
              <a:lnSpc>
                <a:spcPct val="150000"/>
              </a:lnSpc>
              <a:spcBef>
                <a:spcPts val="1000"/>
              </a:spcBef>
              <a:spcAft>
                <a:spcPts val="0"/>
              </a:spcAft>
              <a:buClr>
                <a:srgbClr val="000000"/>
              </a:buClr>
              <a:buSzPts val="2200"/>
              <a:buChar char="○"/>
            </a:pPr>
            <a:r>
              <a:rPr lang="en" sz="2200" b="1">
                <a:solidFill>
                  <a:srgbClr val="000000"/>
                </a:solidFill>
              </a:rPr>
              <a:t>Wider railyard?</a:t>
            </a:r>
            <a:endParaRPr sz="2200" b="1">
              <a:solidFill>
                <a:srgbClr val="000000"/>
              </a:solidFill>
            </a:endParaRPr>
          </a:p>
          <a:p>
            <a:pPr marL="914400" lvl="1" indent="-368300" rtl="0">
              <a:lnSpc>
                <a:spcPct val="150000"/>
              </a:lnSpc>
              <a:spcBef>
                <a:spcPts val="1000"/>
              </a:spcBef>
              <a:spcAft>
                <a:spcPts val="1000"/>
              </a:spcAft>
              <a:buClr>
                <a:srgbClr val="000000"/>
              </a:buClr>
              <a:buSzPts val="2200"/>
              <a:buChar char="○"/>
            </a:pPr>
            <a:r>
              <a:rPr lang="en" sz="2200" b="1">
                <a:solidFill>
                  <a:srgbClr val="000000"/>
                </a:solidFill>
              </a:rPr>
              <a:t>Less distance between railyard and interstate?</a:t>
            </a:r>
            <a:endParaRPr sz="2200" b="1">
              <a:solidFill>
                <a:srgbClr val="000000"/>
              </a:solidFill>
            </a:endParaRPr>
          </a:p>
        </p:txBody>
      </p:sp>
      <p:sp>
        <p:nvSpPr>
          <p:cNvPr id="402" name="Google Shape;402;p41"/>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23</a:t>
            </a:fld>
            <a:endParaRPr/>
          </a:p>
        </p:txBody>
      </p:sp>
      <p:sp>
        <p:nvSpPr>
          <p:cNvPr id="403" name="Google Shape;403;p41"/>
          <p:cNvSpPr txBox="1">
            <a:spLocks noGrp="1"/>
          </p:cNvSpPr>
          <p:nvPr>
            <p:ph type="ctrTitle" idx="4294967295"/>
          </p:nvPr>
        </p:nvSpPr>
        <p:spPr>
          <a:xfrm>
            <a:off x="0" y="0"/>
            <a:ext cx="7753200" cy="743400"/>
          </a:xfrm>
          <a:prstGeom prst="rect">
            <a:avLst/>
          </a:prstGeom>
          <a:solidFill>
            <a:srgbClr val="CC0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rPr>
              <a:t>Results</a:t>
            </a:r>
            <a:endParaRPr sz="3600">
              <a:solidFill>
                <a:srgbClr val="FFFFFF"/>
              </a:solidFill>
            </a:endParaRPr>
          </a:p>
        </p:txBody>
      </p:sp>
      <p:pic>
        <p:nvPicPr>
          <p:cNvPr id="404" name="Google Shape;404;p41"/>
          <p:cNvPicPr preferRelativeResize="0"/>
          <p:nvPr/>
        </p:nvPicPr>
        <p:blipFill>
          <a:blip r:embed="rId3">
            <a:alphaModFix/>
          </a:blip>
          <a:stretch>
            <a:fillRect/>
          </a:stretch>
        </p:blipFill>
        <p:spPr>
          <a:xfrm>
            <a:off x="7753076" y="-8"/>
            <a:ext cx="1390922" cy="743399"/>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3"/>
          <p:cNvSpPr txBox="1">
            <a:spLocks noGrp="1"/>
          </p:cNvSpPr>
          <p:nvPr>
            <p:ph type="body" idx="1"/>
          </p:nvPr>
        </p:nvSpPr>
        <p:spPr>
          <a:xfrm>
            <a:off x="0" y="950000"/>
            <a:ext cx="9144000" cy="455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400" b="1">
                <a:solidFill>
                  <a:srgbClr val="000000"/>
                </a:solidFill>
              </a:rPr>
              <a:t>   </a:t>
            </a:r>
            <a:r>
              <a:rPr lang="en" sz="2400" b="1" u="sng">
                <a:solidFill>
                  <a:srgbClr val="000000"/>
                </a:solidFill>
              </a:rPr>
              <a:t>Essential Question</a:t>
            </a:r>
            <a:r>
              <a:rPr lang="en" sz="2400" b="1">
                <a:solidFill>
                  <a:srgbClr val="000000"/>
                </a:solidFill>
              </a:rPr>
              <a:t>:  How is physics relevant to our lives?</a:t>
            </a:r>
            <a:endParaRPr sz="2400" b="1">
              <a:solidFill>
                <a:srgbClr val="000000"/>
              </a:solidFill>
            </a:endParaRPr>
          </a:p>
          <a:p>
            <a:pPr marL="0" lvl="0" indent="0">
              <a:spcBef>
                <a:spcPts val="1600"/>
              </a:spcBef>
              <a:spcAft>
                <a:spcPts val="0"/>
              </a:spcAft>
              <a:buNone/>
            </a:pPr>
            <a:endParaRPr sz="2400" b="1">
              <a:solidFill>
                <a:srgbClr val="000000"/>
              </a:solidFill>
            </a:endParaRPr>
          </a:p>
          <a:p>
            <a:pPr marL="0" lvl="0" indent="0">
              <a:spcBef>
                <a:spcPts val="1600"/>
              </a:spcBef>
              <a:spcAft>
                <a:spcPts val="0"/>
              </a:spcAft>
              <a:buNone/>
            </a:pPr>
            <a:endParaRPr sz="2400" b="1">
              <a:solidFill>
                <a:srgbClr val="000000"/>
              </a:solidFill>
            </a:endParaRPr>
          </a:p>
          <a:p>
            <a:pPr marL="0" lvl="0" indent="0">
              <a:spcBef>
                <a:spcPts val="1600"/>
              </a:spcBef>
              <a:spcAft>
                <a:spcPts val="0"/>
              </a:spcAft>
              <a:buNone/>
            </a:pPr>
            <a:endParaRPr sz="2400" b="1">
              <a:solidFill>
                <a:srgbClr val="000000"/>
              </a:solidFill>
            </a:endParaRPr>
          </a:p>
          <a:p>
            <a:pPr marL="0" lvl="0" indent="0">
              <a:spcBef>
                <a:spcPts val="1600"/>
              </a:spcBef>
              <a:spcAft>
                <a:spcPts val="0"/>
              </a:spcAft>
              <a:buNone/>
            </a:pPr>
            <a:endParaRPr sz="2400" b="1">
              <a:solidFill>
                <a:srgbClr val="000000"/>
              </a:solidFill>
            </a:endParaRPr>
          </a:p>
          <a:p>
            <a:pPr marL="0" lvl="0" indent="0">
              <a:spcBef>
                <a:spcPts val="1600"/>
              </a:spcBef>
              <a:spcAft>
                <a:spcPts val="0"/>
              </a:spcAft>
              <a:buNone/>
            </a:pPr>
            <a:endParaRPr sz="2400" b="1">
              <a:solidFill>
                <a:srgbClr val="000000"/>
              </a:solidFill>
            </a:endParaRPr>
          </a:p>
          <a:p>
            <a:pPr marL="0" lvl="0" indent="0">
              <a:spcBef>
                <a:spcPts val="1600"/>
              </a:spcBef>
              <a:spcAft>
                <a:spcPts val="0"/>
              </a:spcAft>
              <a:buNone/>
            </a:pPr>
            <a:r>
              <a:rPr lang="en" sz="2400" b="1" u="sng">
                <a:solidFill>
                  <a:srgbClr val="000000"/>
                </a:solidFill>
              </a:rPr>
              <a:t>Challenge</a:t>
            </a:r>
            <a:r>
              <a:rPr lang="en" sz="2400" b="1">
                <a:solidFill>
                  <a:srgbClr val="000000"/>
                </a:solidFill>
              </a:rPr>
              <a:t>: Find a way to clearly demonstrate how physical concepts are related to something you care about in your life.</a:t>
            </a:r>
            <a:endParaRPr sz="2400" b="1">
              <a:solidFill>
                <a:srgbClr val="000000"/>
              </a:solidFill>
            </a:endParaRPr>
          </a:p>
          <a:p>
            <a:pPr marL="0" lvl="0" indent="0">
              <a:spcBef>
                <a:spcPts val="1600"/>
              </a:spcBef>
              <a:spcAft>
                <a:spcPts val="1600"/>
              </a:spcAft>
              <a:buNone/>
            </a:pPr>
            <a:endParaRPr sz="2400" b="1">
              <a:solidFill>
                <a:srgbClr val="000000"/>
              </a:solidFill>
            </a:endParaRPr>
          </a:p>
        </p:txBody>
      </p:sp>
      <p:sp>
        <p:nvSpPr>
          <p:cNvPr id="420" name="Google Shape;420;p43"/>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24</a:t>
            </a:fld>
            <a:endParaRPr/>
          </a:p>
        </p:txBody>
      </p:sp>
      <p:grpSp>
        <p:nvGrpSpPr>
          <p:cNvPr id="421" name="Google Shape;421;p43"/>
          <p:cNvGrpSpPr/>
          <p:nvPr/>
        </p:nvGrpSpPr>
        <p:grpSpPr>
          <a:xfrm rot="659846">
            <a:off x="4345525" y="2318446"/>
            <a:ext cx="5117353" cy="2237307"/>
            <a:chOff x="2995700" y="1678678"/>
            <a:chExt cx="4873752" cy="2148098"/>
          </a:xfrm>
        </p:grpSpPr>
        <p:pic>
          <p:nvPicPr>
            <p:cNvPr id="422" name="Google Shape;422;p43"/>
            <p:cNvPicPr preferRelativeResize="0"/>
            <p:nvPr/>
          </p:nvPicPr>
          <p:blipFill>
            <a:blip r:embed="rId3">
              <a:alphaModFix/>
            </a:blip>
            <a:stretch>
              <a:fillRect/>
            </a:stretch>
          </p:blipFill>
          <p:spPr>
            <a:xfrm>
              <a:off x="2995700" y="1678678"/>
              <a:ext cx="4873752" cy="1795101"/>
            </a:xfrm>
            <a:prstGeom prst="rect">
              <a:avLst/>
            </a:prstGeom>
            <a:noFill/>
            <a:ln>
              <a:noFill/>
            </a:ln>
          </p:spPr>
        </p:pic>
        <p:sp>
          <p:nvSpPr>
            <p:cNvPr id="423" name="Google Shape;423;p43"/>
            <p:cNvSpPr txBox="1"/>
            <p:nvPr/>
          </p:nvSpPr>
          <p:spPr>
            <a:xfrm>
              <a:off x="2995700" y="3473779"/>
              <a:ext cx="4873752" cy="352998"/>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200" b="1">
                  <a:solidFill>
                    <a:schemeClr val="dk1"/>
                  </a:solidFill>
                </a:rPr>
                <a:t>(credit: Jürgen from Sandesneben, Germany, Wikimedia Commons)</a:t>
              </a:r>
              <a:endParaRPr sz="1200" b="1"/>
            </a:p>
          </p:txBody>
        </p:sp>
      </p:grpSp>
      <p:grpSp>
        <p:nvGrpSpPr>
          <p:cNvPr id="424" name="Google Shape;424;p43"/>
          <p:cNvGrpSpPr/>
          <p:nvPr/>
        </p:nvGrpSpPr>
        <p:grpSpPr>
          <a:xfrm rot="-237054">
            <a:off x="-106246" y="381346"/>
            <a:ext cx="3508181" cy="4367497"/>
            <a:chOff x="-1249163" y="381325"/>
            <a:chExt cx="3508263" cy="4367600"/>
          </a:xfrm>
        </p:grpSpPr>
        <p:sp>
          <p:nvSpPr>
            <p:cNvPr id="425" name="Google Shape;425;p43"/>
            <p:cNvSpPr txBox="1"/>
            <p:nvPr/>
          </p:nvSpPr>
          <p:spPr>
            <a:xfrm>
              <a:off x="-1249100" y="4300425"/>
              <a:ext cx="3508200" cy="44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t>(credit: Toudilo, Wikimedia Commons)</a:t>
              </a:r>
              <a:endParaRPr b="1"/>
            </a:p>
          </p:txBody>
        </p:sp>
        <p:pic>
          <p:nvPicPr>
            <p:cNvPr id="426" name="Google Shape;426;p43"/>
            <p:cNvPicPr preferRelativeResize="0"/>
            <p:nvPr/>
          </p:nvPicPr>
          <p:blipFill rotWithShape="1">
            <a:blip r:embed="rId4">
              <a:alphaModFix/>
            </a:blip>
            <a:srcRect r="33871"/>
            <a:stretch/>
          </p:blipFill>
          <p:spPr>
            <a:xfrm flipH="1">
              <a:off x="-1249163" y="381325"/>
              <a:ext cx="3508076" cy="3978597"/>
            </a:xfrm>
            <a:prstGeom prst="rect">
              <a:avLst/>
            </a:prstGeom>
            <a:noFill/>
            <a:ln>
              <a:noFill/>
            </a:ln>
          </p:spPr>
        </p:pic>
      </p:grpSp>
      <p:sp>
        <p:nvSpPr>
          <p:cNvPr id="427" name="Google Shape;427;p43"/>
          <p:cNvSpPr txBox="1">
            <a:spLocks noGrp="1"/>
          </p:cNvSpPr>
          <p:nvPr>
            <p:ph type="ctrTitle" idx="4294967295"/>
          </p:nvPr>
        </p:nvSpPr>
        <p:spPr>
          <a:xfrm>
            <a:off x="0" y="0"/>
            <a:ext cx="9144000" cy="743400"/>
          </a:xfrm>
          <a:prstGeom prst="rect">
            <a:avLst/>
          </a:prstGeom>
          <a:solidFill>
            <a:srgbClr val="CC0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rPr>
              <a:t>Dean’s Unit: Physics is Everywhere</a:t>
            </a:r>
            <a:endParaRPr sz="3600">
              <a:solidFill>
                <a:srgbClr val="FFFFFF"/>
              </a:solidFill>
            </a:endParaRPr>
          </a:p>
        </p:txBody>
      </p:sp>
      <p:sp>
        <p:nvSpPr>
          <p:cNvPr id="428" name="Google Shape;428;p43"/>
          <p:cNvSpPr/>
          <p:nvPr/>
        </p:nvSpPr>
        <p:spPr>
          <a:xfrm>
            <a:off x="3212500" y="3087250"/>
            <a:ext cx="2793600" cy="743400"/>
          </a:xfrm>
          <a:prstGeom prst="roundRect">
            <a:avLst>
              <a:gd name="adj" fmla="val 33821"/>
            </a:avLst>
          </a:prstGeom>
          <a:solidFill>
            <a:srgbClr val="FFFFFF"/>
          </a:solidFill>
          <a:ln>
            <a:noFill/>
          </a:ln>
        </p:spPr>
        <p:txBody>
          <a:bodyPr spcFirstLastPara="1" wrap="square" lIns="91425" tIns="91425" rIns="91425" bIns="91425" anchor="b" anchorCtr="0">
            <a:noAutofit/>
          </a:bodyPr>
          <a:lstStyle/>
          <a:p>
            <a:pPr marL="0" lvl="0" indent="0" algn="ctr">
              <a:spcBef>
                <a:spcPts val="0"/>
              </a:spcBef>
              <a:spcAft>
                <a:spcPts val="0"/>
              </a:spcAft>
              <a:buNone/>
            </a:pPr>
            <a:r>
              <a:rPr lang="en" b="1"/>
              <a:t>(Public domain)</a:t>
            </a:r>
            <a:endParaRPr b="1"/>
          </a:p>
        </p:txBody>
      </p:sp>
      <p:pic>
        <p:nvPicPr>
          <p:cNvPr id="429" name="Google Shape;429;p43"/>
          <p:cNvPicPr preferRelativeResize="0"/>
          <p:nvPr/>
        </p:nvPicPr>
        <p:blipFill>
          <a:blip r:embed="rId5">
            <a:alphaModFix/>
          </a:blip>
          <a:stretch>
            <a:fillRect/>
          </a:stretch>
        </p:blipFill>
        <p:spPr>
          <a:xfrm>
            <a:off x="3215300" y="1441274"/>
            <a:ext cx="2793492" cy="1996173"/>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44"/>
          <p:cNvSpPr txBox="1">
            <a:spLocks noGrp="1"/>
          </p:cNvSpPr>
          <p:nvPr>
            <p:ph type="body" idx="1"/>
          </p:nvPr>
        </p:nvSpPr>
        <p:spPr>
          <a:xfrm>
            <a:off x="267075" y="1151408"/>
            <a:ext cx="3999900" cy="45552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sz="2400" b="1">
                <a:solidFill>
                  <a:srgbClr val="000000"/>
                </a:solidFill>
              </a:rPr>
              <a:t>Essential Question:</a:t>
            </a:r>
            <a:r>
              <a:rPr lang="en" sz="2400">
                <a:solidFill>
                  <a:srgbClr val="000000"/>
                </a:solidFill>
              </a:rPr>
              <a:t>  How can we safely clean up pollutants at a power plant?</a:t>
            </a:r>
            <a:endParaRPr sz="2400">
              <a:solidFill>
                <a:srgbClr val="000000"/>
              </a:solidFill>
            </a:endParaRPr>
          </a:p>
          <a:p>
            <a:pPr marL="0" lvl="0" indent="0">
              <a:spcBef>
                <a:spcPts val="1600"/>
              </a:spcBef>
              <a:spcAft>
                <a:spcPts val="0"/>
              </a:spcAft>
              <a:buClr>
                <a:schemeClr val="dk1"/>
              </a:buClr>
              <a:buSzPts val="1100"/>
              <a:buFont typeface="Arial"/>
              <a:buNone/>
            </a:pPr>
            <a:endParaRPr sz="2400">
              <a:solidFill>
                <a:srgbClr val="000000"/>
              </a:solidFill>
            </a:endParaRPr>
          </a:p>
          <a:p>
            <a:pPr marL="0" lvl="0" indent="0">
              <a:spcBef>
                <a:spcPts val="1600"/>
              </a:spcBef>
              <a:spcAft>
                <a:spcPts val="0"/>
              </a:spcAft>
              <a:buClr>
                <a:schemeClr val="dk1"/>
              </a:buClr>
              <a:buSzPts val="1100"/>
              <a:buFont typeface="Arial"/>
              <a:buNone/>
            </a:pPr>
            <a:endParaRPr sz="2400" b="1">
              <a:solidFill>
                <a:srgbClr val="000000"/>
              </a:solidFill>
            </a:endParaRPr>
          </a:p>
          <a:p>
            <a:pPr marL="0" lvl="0" indent="0">
              <a:spcBef>
                <a:spcPts val="1600"/>
              </a:spcBef>
              <a:spcAft>
                <a:spcPts val="0"/>
              </a:spcAft>
              <a:buClr>
                <a:schemeClr val="dk1"/>
              </a:buClr>
              <a:buSzPts val="1100"/>
              <a:buFont typeface="Arial"/>
              <a:buNone/>
            </a:pPr>
            <a:endParaRPr sz="2400" b="1">
              <a:solidFill>
                <a:srgbClr val="000000"/>
              </a:solidFill>
            </a:endParaRPr>
          </a:p>
          <a:p>
            <a:pPr marL="0" lvl="0" indent="0">
              <a:spcBef>
                <a:spcPts val="1600"/>
              </a:spcBef>
              <a:spcAft>
                <a:spcPts val="0"/>
              </a:spcAft>
              <a:buClr>
                <a:schemeClr val="dk1"/>
              </a:buClr>
              <a:buSzPts val="1100"/>
              <a:buFont typeface="Arial"/>
              <a:buNone/>
            </a:pPr>
            <a:endParaRPr sz="2400" b="1">
              <a:solidFill>
                <a:srgbClr val="000000"/>
              </a:solidFill>
            </a:endParaRPr>
          </a:p>
          <a:p>
            <a:pPr marL="0" lvl="0" indent="0">
              <a:spcBef>
                <a:spcPts val="1600"/>
              </a:spcBef>
              <a:spcAft>
                <a:spcPts val="1600"/>
              </a:spcAft>
              <a:buNone/>
            </a:pPr>
            <a:endParaRPr>
              <a:solidFill>
                <a:srgbClr val="000000"/>
              </a:solidFill>
            </a:endParaRPr>
          </a:p>
        </p:txBody>
      </p:sp>
      <p:sp>
        <p:nvSpPr>
          <p:cNvPr id="435" name="Google Shape;435;p44"/>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25</a:t>
            </a:fld>
            <a:endParaRPr/>
          </a:p>
        </p:txBody>
      </p:sp>
      <p:sp>
        <p:nvSpPr>
          <p:cNvPr id="436" name="Google Shape;436;p44"/>
          <p:cNvSpPr txBox="1">
            <a:spLocks noGrp="1"/>
          </p:cNvSpPr>
          <p:nvPr>
            <p:ph type="title"/>
          </p:nvPr>
        </p:nvSpPr>
        <p:spPr>
          <a:xfrm>
            <a:off x="0" y="0"/>
            <a:ext cx="9144000" cy="800400"/>
          </a:xfrm>
          <a:prstGeom prst="rect">
            <a:avLst/>
          </a:prstGeom>
          <a:solidFill>
            <a:srgbClr val="CC0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rPr>
              <a:t>Marie’s Unit: Environmental Remediation</a:t>
            </a:r>
            <a:endParaRPr sz="3600">
              <a:solidFill>
                <a:srgbClr val="FFFFFF"/>
              </a:solidFill>
            </a:endParaRPr>
          </a:p>
        </p:txBody>
      </p:sp>
      <p:pic>
        <p:nvPicPr>
          <p:cNvPr id="437" name="Google Shape;437;p44"/>
          <p:cNvPicPr preferRelativeResize="0"/>
          <p:nvPr/>
        </p:nvPicPr>
        <p:blipFill>
          <a:blip r:embed="rId3">
            <a:alphaModFix/>
          </a:blip>
          <a:stretch>
            <a:fillRect/>
          </a:stretch>
        </p:blipFill>
        <p:spPr>
          <a:xfrm>
            <a:off x="720038" y="2525224"/>
            <a:ext cx="3093980" cy="3181375"/>
          </a:xfrm>
          <a:prstGeom prst="rect">
            <a:avLst/>
          </a:prstGeom>
          <a:noFill/>
          <a:ln>
            <a:noFill/>
          </a:ln>
        </p:spPr>
      </p:pic>
      <p:sp>
        <p:nvSpPr>
          <p:cNvPr id="438" name="Google Shape;438;p44"/>
          <p:cNvSpPr txBox="1">
            <a:spLocks noGrp="1"/>
          </p:cNvSpPr>
          <p:nvPr>
            <p:ph type="body" idx="2"/>
          </p:nvPr>
        </p:nvSpPr>
        <p:spPr>
          <a:xfrm>
            <a:off x="4832400" y="1151408"/>
            <a:ext cx="3999900" cy="4555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400" b="1">
                <a:solidFill>
                  <a:schemeClr val="dk1"/>
                </a:solidFill>
              </a:rPr>
              <a:t>Challenge:</a:t>
            </a:r>
            <a:r>
              <a:rPr lang="en" sz="2400">
                <a:solidFill>
                  <a:schemeClr val="dk1"/>
                </a:solidFill>
              </a:rPr>
              <a:t>  Students will design a plan to safely clean up the ash ponds at Beckjord. </a:t>
            </a:r>
            <a:endParaRPr sz="2400">
              <a:solidFill>
                <a:schemeClr val="dk1"/>
              </a:solidFill>
            </a:endParaRPr>
          </a:p>
          <a:p>
            <a:pPr marL="0" lvl="0" indent="0">
              <a:spcBef>
                <a:spcPts val="1600"/>
              </a:spcBef>
              <a:spcAft>
                <a:spcPts val="0"/>
              </a:spcAft>
              <a:buClr>
                <a:schemeClr val="dk1"/>
              </a:buClr>
              <a:buSzPts val="1100"/>
              <a:buFont typeface="Arial"/>
              <a:buNone/>
            </a:pPr>
            <a:endParaRPr sz="2400">
              <a:solidFill>
                <a:schemeClr val="dk1"/>
              </a:solidFill>
            </a:endParaRPr>
          </a:p>
          <a:p>
            <a:pPr marL="0" lvl="0" indent="0">
              <a:spcBef>
                <a:spcPts val="1600"/>
              </a:spcBef>
              <a:spcAft>
                <a:spcPts val="0"/>
              </a:spcAft>
              <a:buNone/>
            </a:pPr>
            <a:endParaRPr/>
          </a:p>
          <a:p>
            <a:pPr marL="0" lvl="0" indent="0">
              <a:spcBef>
                <a:spcPts val="1600"/>
              </a:spcBef>
              <a:spcAft>
                <a:spcPts val="0"/>
              </a:spcAft>
              <a:buNone/>
            </a:pPr>
            <a:endParaRPr/>
          </a:p>
          <a:p>
            <a:pPr marL="0" lvl="0" indent="0" algn="ctr" rtl="0">
              <a:spcBef>
                <a:spcPts val="1600"/>
              </a:spcBef>
              <a:spcAft>
                <a:spcPts val="0"/>
              </a:spcAft>
              <a:buNone/>
            </a:pPr>
            <a:endParaRPr>
              <a:solidFill>
                <a:srgbClr val="000000"/>
              </a:solidFill>
            </a:endParaRPr>
          </a:p>
          <a:p>
            <a:pPr marL="0" lvl="0" indent="0" algn="l" rtl="0">
              <a:lnSpc>
                <a:spcPct val="100000"/>
              </a:lnSpc>
              <a:spcBef>
                <a:spcPts val="0"/>
              </a:spcBef>
              <a:spcAft>
                <a:spcPts val="0"/>
              </a:spcAft>
              <a:buNone/>
            </a:pPr>
            <a:r>
              <a:rPr lang="en">
                <a:solidFill>
                  <a:srgbClr val="000000"/>
                </a:solidFill>
              </a:rPr>
              <a:t>    </a:t>
            </a:r>
            <a:endParaRPr>
              <a:solidFill>
                <a:srgbClr val="000000"/>
              </a:solidFill>
            </a:endParaRPr>
          </a:p>
          <a:p>
            <a:pPr marL="0" lvl="0" indent="0" algn="l" rtl="0">
              <a:lnSpc>
                <a:spcPct val="100000"/>
              </a:lnSpc>
              <a:spcBef>
                <a:spcPts val="0"/>
              </a:spcBef>
              <a:spcAft>
                <a:spcPts val="0"/>
              </a:spcAft>
              <a:buNone/>
            </a:pPr>
            <a:r>
              <a:rPr lang="en">
                <a:solidFill>
                  <a:srgbClr val="000000"/>
                </a:solidFill>
              </a:rPr>
              <a:t>     </a:t>
            </a:r>
            <a:endParaRPr>
              <a:solidFill>
                <a:srgbClr val="000000"/>
              </a:solidFill>
            </a:endParaRPr>
          </a:p>
          <a:p>
            <a:pPr marL="0" lvl="0" indent="0" algn="ctr" rtl="0">
              <a:lnSpc>
                <a:spcPct val="100000"/>
              </a:lnSpc>
              <a:spcBef>
                <a:spcPts val="0"/>
              </a:spcBef>
              <a:spcAft>
                <a:spcPts val="0"/>
              </a:spcAft>
              <a:buNone/>
            </a:pPr>
            <a:r>
              <a:rPr lang="en" u="sng">
                <a:solidFill>
                  <a:srgbClr val="000000"/>
                </a:solidFill>
                <a:hlinkClick r:id="rId4"/>
              </a:rPr>
              <a:t>By Aesopposea from Wikimedia Commons</a:t>
            </a:r>
            <a:endParaRPr>
              <a:solidFill>
                <a:srgbClr val="000000"/>
              </a:solidFill>
            </a:endParaRPr>
          </a:p>
        </p:txBody>
      </p:sp>
      <p:pic>
        <p:nvPicPr>
          <p:cNvPr id="439" name="Google Shape;439;p44"/>
          <p:cNvPicPr preferRelativeResize="0"/>
          <p:nvPr/>
        </p:nvPicPr>
        <p:blipFill>
          <a:blip r:embed="rId5">
            <a:alphaModFix/>
          </a:blip>
          <a:stretch>
            <a:fillRect/>
          </a:stretch>
        </p:blipFill>
        <p:spPr>
          <a:xfrm>
            <a:off x="4832400" y="2990950"/>
            <a:ext cx="3999905" cy="2249921"/>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body" idx="4294967295"/>
          </p:nvPr>
        </p:nvSpPr>
        <p:spPr>
          <a:xfrm>
            <a:off x="1700550" y="1041150"/>
            <a:ext cx="5742900" cy="5080500"/>
          </a:xfrm>
          <a:prstGeom prst="rect">
            <a:avLst/>
          </a:prstGeom>
          <a:ln>
            <a:noFill/>
          </a:ln>
        </p:spPr>
        <p:txBody>
          <a:bodyPr spcFirstLastPara="1" wrap="square" lIns="91425" tIns="91425" rIns="91425" bIns="91425" anchor="t" anchorCtr="0">
            <a:noAutofit/>
          </a:bodyPr>
          <a:lstStyle/>
          <a:p>
            <a:pPr marL="914400" lvl="0" indent="-381000" rtl="0">
              <a:lnSpc>
                <a:spcPct val="100000"/>
              </a:lnSpc>
              <a:spcBef>
                <a:spcPts val="600"/>
              </a:spcBef>
              <a:spcAft>
                <a:spcPts val="0"/>
              </a:spcAft>
              <a:buClr>
                <a:srgbClr val="000000"/>
              </a:buClr>
              <a:buSzPts val="2400"/>
              <a:buAutoNum type="romanUcPeriod"/>
            </a:pPr>
            <a:r>
              <a:rPr lang="en" sz="2400" dirty="0">
                <a:solidFill>
                  <a:srgbClr val="000000"/>
                </a:solidFill>
              </a:rPr>
              <a:t>Abstract</a:t>
            </a:r>
            <a:endParaRPr sz="2400" dirty="0">
              <a:solidFill>
                <a:srgbClr val="000000"/>
              </a:solidFill>
            </a:endParaRPr>
          </a:p>
          <a:p>
            <a:pPr marL="914400" lvl="0" indent="-381000" rtl="0">
              <a:lnSpc>
                <a:spcPct val="100000"/>
              </a:lnSpc>
              <a:spcBef>
                <a:spcPts val="0"/>
              </a:spcBef>
              <a:spcAft>
                <a:spcPts val="0"/>
              </a:spcAft>
              <a:buClr>
                <a:srgbClr val="000000"/>
              </a:buClr>
              <a:buSzPts val="2400"/>
              <a:buAutoNum type="romanUcPeriod"/>
            </a:pPr>
            <a:r>
              <a:rPr lang="en" sz="2400" dirty="0">
                <a:solidFill>
                  <a:srgbClr val="000000"/>
                </a:solidFill>
              </a:rPr>
              <a:t>Introduction</a:t>
            </a:r>
            <a:endParaRPr sz="2400" dirty="0">
              <a:solidFill>
                <a:srgbClr val="000000"/>
              </a:solidFill>
            </a:endParaRPr>
          </a:p>
          <a:p>
            <a:pPr marL="914400" lvl="0" indent="-381000" rtl="0">
              <a:lnSpc>
                <a:spcPct val="100000"/>
              </a:lnSpc>
              <a:spcBef>
                <a:spcPts val="0"/>
              </a:spcBef>
              <a:spcAft>
                <a:spcPts val="0"/>
              </a:spcAft>
              <a:buClr>
                <a:srgbClr val="000000"/>
              </a:buClr>
              <a:buSzPts val="2400"/>
              <a:buAutoNum type="romanUcPeriod"/>
            </a:pPr>
            <a:r>
              <a:rPr lang="en" sz="2400" dirty="0">
                <a:solidFill>
                  <a:srgbClr val="000000"/>
                </a:solidFill>
              </a:rPr>
              <a:t>Background Literature Review</a:t>
            </a:r>
            <a:endParaRPr sz="2400" dirty="0">
              <a:solidFill>
                <a:srgbClr val="000000"/>
              </a:solidFill>
            </a:endParaRPr>
          </a:p>
          <a:p>
            <a:pPr marL="914400" lvl="0" indent="-381000" rtl="0">
              <a:lnSpc>
                <a:spcPct val="100000"/>
              </a:lnSpc>
              <a:spcBef>
                <a:spcPts val="0"/>
              </a:spcBef>
              <a:spcAft>
                <a:spcPts val="0"/>
              </a:spcAft>
              <a:buClr>
                <a:srgbClr val="000000"/>
              </a:buClr>
              <a:buSzPts val="2400"/>
              <a:buAutoNum type="romanUcPeriod"/>
            </a:pPr>
            <a:r>
              <a:rPr lang="en" sz="2400" dirty="0">
                <a:solidFill>
                  <a:srgbClr val="000000"/>
                </a:solidFill>
              </a:rPr>
              <a:t>Goals and Objectives</a:t>
            </a:r>
            <a:endParaRPr sz="2400" dirty="0">
              <a:solidFill>
                <a:srgbClr val="000000"/>
              </a:solidFill>
            </a:endParaRPr>
          </a:p>
          <a:p>
            <a:pPr marL="914400" lvl="0" indent="-381000" rtl="0">
              <a:lnSpc>
                <a:spcPct val="100000"/>
              </a:lnSpc>
              <a:spcBef>
                <a:spcPts val="0"/>
              </a:spcBef>
              <a:spcAft>
                <a:spcPts val="0"/>
              </a:spcAft>
              <a:buClr>
                <a:srgbClr val="000000"/>
              </a:buClr>
              <a:buSzPts val="2400"/>
              <a:buAutoNum type="romanUcPeriod"/>
            </a:pPr>
            <a:r>
              <a:rPr lang="en" sz="2400" dirty="0">
                <a:solidFill>
                  <a:schemeClr val="dk1"/>
                </a:solidFill>
              </a:rPr>
              <a:t>Research Training Received</a:t>
            </a:r>
            <a:endParaRPr sz="2400" dirty="0">
              <a:solidFill>
                <a:schemeClr val="dk1"/>
              </a:solidFill>
            </a:endParaRPr>
          </a:p>
          <a:p>
            <a:pPr marL="914400" lvl="0" indent="-381000" rtl="0">
              <a:lnSpc>
                <a:spcPct val="100000"/>
              </a:lnSpc>
              <a:spcBef>
                <a:spcPts val="0"/>
              </a:spcBef>
              <a:spcAft>
                <a:spcPts val="0"/>
              </a:spcAft>
              <a:buClr>
                <a:srgbClr val="000000"/>
              </a:buClr>
              <a:buSzPts val="2400"/>
              <a:buAutoNum type="romanUcPeriod"/>
            </a:pPr>
            <a:r>
              <a:rPr lang="en" sz="2400" dirty="0">
                <a:solidFill>
                  <a:srgbClr val="000000"/>
                </a:solidFill>
              </a:rPr>
              <a:t>Research Tasks</a:t>
            </a:r>
            <a:endParaRPr sz="2400" dirty="0">
              <a:solidFill>
                <a:srgbClr val="000000"/>
              </a:solidFill>
            </a:endParaRPr>
          </a:p>
          <a:p>
            <a:pPr marL="914400" lvl="0" indent="-381000" rtl="0">
              <a:lnSpc>
                <a:spcPct val="100000"/>
              </a:lnSpc>
              <a:spcBef>
                <a:spcPts val="0"/>
              </a:spcBef>
              <a:spcAft>
                <a:spcPts val="0"/>
              </a:spcAft>
              <a:buClr>
                <a:schemeClr val="dk1"/>
              </a:buClr>
              <a:buSzPts val="2400"/>
              <a:buAutoNum type="romanUcPeriod"/>
            </a:pPr>
            <a:r>
              <a:rPr lang="en" sz="2400" dirty="0">
                <a:solidFill>
                  <a:schemeClr val="dk1"/>
                </a:solidFill>
              </a:rPr>
              <a:t>Timeline</a:t>
            </a:r>
            <a:endParaRPr sz="2400" dirty="0">
              <a:solidFill>
                <a:srgbClr val="000000"/>
              </a:solidFill>
            </a:endParaRPr>
          </a:p>
          <a:p>
            <a:pPr marL="914400" lvl="0" indent="-381000" rtl="0">
              <a:lnSpc>
                <a:spcPct val="100000"/>
              </a:lnSpc>
              <a:spcBef>
                <a:spcPts val="0"/>
              </a:spcBef>
              <a:spcAft>
                <a:spcPts val="0"/>
              </a:spcAft>
              <a:buClr>
                <a:srgbClr val="000000"/>
              </a:buClr>
              <a:buSzPts val="2400"/>
              <a:buAutoNum type="romanUcPeriod"/>
            </a:pPr>
            <a:r>
              <a:rPr lang="en" sz="2400" dirty="0">
                <a:solidFill>
                  <a:srgbClr val="000000"/>
                </a:solidFill>
              </a:rPr>
              <a:t>Unit Topics, Essential Questions, Challenges</a:t>
            </a:r>
            <a:endParaRPr sz="2400" dirty="0">
              <a:solidFill>
                <a:srgbClr val="000000"/>
              </a:solidFill>
            </a:endParaRPr>
          </a:p>
          <a:p>
            <a:pPr marL="914400" lvl="0" indent="-381000" rtl="0">
              <a:lnSpc>
                <a:spcPct val="100000"/>
              </a:lnSpc>
              <a:spcBef>
                <a:spcPts val="0"/>
              </a:spcBef>
              <a:spcAft>
                <a:spcPts val="0"/>
              </a:spcAft>
              <a:buClr>
                <a:srgbClr val="000000"/>
              </a:buClr>
              <a:buSzPts val="2400"/>
              <a:buAutoNum type="romanUcPeriod"/>
            </a:pPr>
            <a:r>
              <a:rPr lang="en" sz="2400" dirty="0">
                <a:solidFill>
                  <a:srgbClr val="000000"/>
                </a:solidFill>
              </a:rPr>
              <a:t>Progress Made</a:t>
            </a:r>
            <a:endParaRPr sz="2400" dirty="0">
              <a:solidFill>
                <a:srgbClr val="000000"/>
              </a:solidFill>
            </a:endParaRPr>
          </a:p>
          <a:p>
            <a:pPr marL="0" lvl="0" indent="0">
              <a:spcBef>
                <a:spcPts val="0"/>
              </a:spcBef>
              <a:spcAft>
                <a:spcPts val="1600"/>
              </a:spcAft>
              <a:buNone/>
            </a:pPr>
            <a:endParaRPr dirty="0">
              <a:solidFill>
                <a:srgbClr val="000000"/>
              </a:solidFill>
            </a:endParaRPr>
          </a:p>
        </p:txBody>
      </p:sp>
      <p:sp>
        <p:nvSpPr>
          <p:cNvPr id="76" name="Google Shape;76;p15"/>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a:t>
            </a:fld>
            <a:endParaRPr/>
          </a:p>
        </p:txBody>
      </p:sp>
      <p:sp>
        <p:nvSpPr>
          <p:cNvPr id="77" name="Google Shape;77;p15"/>
          <p:cNvSpPr txBox="1">
            <a:spLocks noGrp="1"/>
          </p:cNvSpPr>
          <p:nvPr>
            <p:ph type="title"/>
          </p:nvPr>
        </p:nvSpPr>
        <p:spPr>
          <a:xfrm>
            <a:off x="0" y="0"/>
            <a:ext cx="9144000" cy="743400"/>
          </a:xfrm>
          <a:prstGeom prst="rect">
            <a:avLst/>
          </a:prstGeom>
          <a:solidFill>
            <a:srgbClr val="CC0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rPr>
              <a:t>Table of Contents</a:t>
            </a:r>
            <a:endParaRPr sz="3600">
              <a:solidFill>
                <a:srgbClr val="FFFFFF"/>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4</a:t>
            </a:fld>
            <a:endParaRPr/>
          </a:p>
        </p:txBody>
      </p:sp>
      <p:sp>
        <p:nvSpPr>
          <p:cNvPr id="83" name="Google Shape;83;p16"/>
          <p:cNvSpPr txBox="1">
            <a:spLocks noGrp="1"/>
          </p:cNvSpPr>
          <p:nvPr>
            <p:ph type="ctrTitle" idx="4294967295"/>
          </p:nvPr>
        </p:nvSpPr>
        <p:spPr>
          <a:xfrm>
            <a:off x="0" y="0"/>
            <a:ext cx="9144000" cy="743400"/>
          </a:xfrm>
          <a:prstGeom prst="rect">
            <a:avLst/>
          </a:prstGeom>
          <a:solidFill>
            <a:srgbClr val="CC0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rPr>
              <a:t>Table of Contents = EDP</a:t>
            </a:r>
            <a:endParaRPr sz="3600">
              <a:solidFill>
                <a:srgbClr val="FFFFFF"/>
              </a:solidFill>
            </a:endParaRPr>
          </a:p>
        </p:txBody>
      </p:sp>
      <p:pic>
        <p:nvPicPr>
          <p:cNvPr id="84" name="Google Shape;84;p16"/>
          <p:cNvPicPr preferRelativeResize="0"/>
          <p:nvPr/>
        </p:nvPicPr>
        <p:blipFill>
          <a:blip r:embed="rId3">
            <a:alphaModFix/>
          </a:blip>
          <a:stretch>
            <a:fillRect/>
          </a:stretch>
        </p:blipFill>
        <p:spPr>
          <a:xfrm>
            <a:off x="7753076" y="-8"/>
            <a:ext cx="1390922" cy="743399"/>
          </a:xfrm>
          <a:prstGeom prst="rect">
            <a:avLst/>
          </a:prstGeom>
          <a:noFill/>
          <a:ln>
            <a:noFill/>
          </a:ln>
        </p:spPr>
      </p:pic>
      <p:pic>
        <p:nvPicPr>
          <p:cNvPr id="85" name="Google Shape;85;p16"/>
          <p:cNvPicPr preferRelativeResize="0"/>
          <p:nvPr/>
        </p:nvPicPr>
        <p:blipFill>
          <a:blip r:embed="rId4">
            <a:alphaModFix/>
          </a:blip>
          <a:stretch>
            <a:fillRect/>
          </a:stretch>
        </p:blipFill>
        <p:spPr>
          <a:xfrm>
            <a:off x="312449" y="986281"/>
            <a:ext cx="8519101" cy="4436019"/>
          </a:xfrm>
          <a:prstGeom prst="rect">
            <a:avLst/>
          </a:prstGeom>
          <a:noFill/>
          <a:ln>
            <a:noFill/>
          </a:ln>
        </p:spPr>
      </p:pic>
      <p:sp>
        <p:nvSpPr>
          <p:cNvPr id="86" name="Google Shape;86;p16"/>
          <p:cNvSpPr/>
          <p:nvPr/>
        </p:nvSpPr>
        <p:spPr>
          <a:xfrm rot="5400000" flipH="1">
            <a:off x="7769475" y="831250"/>
            <a:ext cx="971700" cy="948600"/>
          </a:xfrm>
          <a:prstGeom prst="bentArrow">
            <a:avLst>
              <a:gd name="adj1" fmla="val 25000"/>
              <a:gd name="adj2" fmla="val 25000"/>
              <a:gd name="adj3" fmla="val 25000"/>
              <a:gd name="adj4" fmla="val 4375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childTnLst>
                                </p:cTn>
                              </p:par>
                              <p:par>
                                <p:cTn id="8" presetID="10" presetClass="entr" presetSubtype="0"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1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5</a:t>
            </a:fld>
            <a:endParaRPr/>
          </a:p>
        </p:txBody>
      </p:sp>
      <p:sp>
        <p:nvSpPr>
          <p:cNvPr id="92" name="Google Shape;92;p17"/>
          <p:cNvSpPr txBox="1">
            <a:spLocks noGrp="1"/>
          </p:cNvSpPr>
          <p:nvPr>
            <p:ph type="ctrTitle" idx="4294967295"/>
          </p:nvPr>
        </p:nvSpPr>
        <p:spPr>
          <a:xfrm>
            <a:off x="0" y="0"/>
            <a:ext cx="7753200" cy="743400"/>
          </a:xfrm>
          <a:prstGeom prst="rect">
            <a:avLst/>
          </a:prstGeom>
          <a:solidFill>
            <a:srgbClr val="CC0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rPr>
              <a:t>Abstract</a:t>
            </a:r>
            <a:endParaRPr sz="3600">
              <a:solidFill>
                <a:srgbClr val="FFFFFF"/>
              </a:solidFill>
            </a:endParaRPr>
          </a:p>
        </p:txBody>
      </p:sp>
      <p:pic>
        <p:nvPicPr>
          <p:cNvPr id="93" name="Google Shape;93;p17"/>
          <p:cNvPicPr preferRelativeResize="0"/>
          <p:nvPr/>
        </p:nvPicPr>
        <p:blipFill>
          <a:blip r:embed="rId3">
            <a:alphaModFix/>
          </a:blip>
          <a:stretch>
            <a:fillRect/>
          </a:stretch>
        </p:blipFill>
        <p:spPr>
          <a:xfrm>
            <a:off x="7753076" y="-8"/>
            <a:ext cx="1390922" cy="743399"/>
          </a:xfrm>
          <a:prstGeom prst="rect">
            <a:avLst/>
          </a:prstGeom>
          <a:noFill/>
          <a:ln>
            <a:noFill/>
          </a:ln>
        </p:spPr>
      </p:pic>
      <p:sp>
        <p:nvSpPr>
          <p:cNvPr id="94" name="Google Shape;94;p17"/>
          <p:cNvSpPr txBox="1"/>
          <p:nvPr/>
        </p:nvSpPr>
        <p:spPr>
          <a:xfrm>
            <a:off x="324625" y="869350"/>
            <a:ext cx="8563500" cy="442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a:solidFill>
                  <a:schemeClr val="dk1"/>
                </a:solidFill>
              </a:rPr>
              <a:t>Problem</a:t>
            </a:r>
            <a:endParaRPr sz="2400" b="1">
              <a:solidFill>
                <a:schemeClr val="dk1"/>
              </a:solidFill>
            </a:endParaRPr>
          </a:p>
          <a:p>
            <a:pPr marL="914400" lvl="0" indent="-381000" rtl="0">
              <a:lnSpc>
                <a:spcPct val="115000"/>
              </a:lnSpc>
              <a:spcBef>
                <a:spcPts val="0"/>
              </a:spcBef>
              <a:spcAft>
                <a:spcPts val="0"/>
              </a:spcAft>
              <a:buClr>
                <a:schemeClr val="dk1"/>
              </a:buClr>
              <a:buSzPts val="2400"/>
              <a:buChar char="●"/>
            </a:pPr>
            <a:r>
              <a:rPr lang="en" sz="2400">
                <a:solidFill>
                  <a:schemeClr val="dk1"/>
                </a:solidFill>
              </a:rPr>
              <a:t>Significant correlation between human health and both black carbon (BC) and particulate matter (PM</a:t>
            </a:r>
            <a:r>
              <a:rPr lang="en" sz="2400" baseline="-25000">
                <a:solidFill>
                  <a:schemeClr val="dk1"/>
                </a:solidFill>
              </a:rPr>
              <a:t>2.5</a:t>
            </a:r>
            <a:r>
              <a:rPr lang="en" sz="2400">
                <a:solidFill>
                  <a:schemeClr val="dk1"/>
                </a:solidFill>
              </a:rPr>
              <a:t>)</a:t>
            </a:r>
            <a:endParaRPr sz="2400">
              <a:solidFill>
                <a:schemeClr val="dk1"/>
              </a:solidFill>
            </a:endParaRPr>
          </a:p>
          <a:p>
            <a:pPr marL="0" marR="0" lvl="0" indent="0" algn="l" rtl="0">
              <a:lnSpc>
                <a:spcPct val="115000"/>
              </a:lnSpc>
              <a:spcBef>
                <a:spcPts val="0"/>
              </a:spcBef>
              <a:spcAft>
                <a:spcPts val="0"/>
              </a:spcAft>
              <a:buNone/>
            </a:pPr>
            <a:endParaRPr sz="800" b="1">
              <a:solidFill>
                <a:schemeClr val="dk1"/>
              </a:solidFill>
            </a:endParaRPr>
          </a:p>
          <a:p>
            <a:pPr marL="0" marR="0" lvl="0" indent="0" algn="l" rtl="0">
              <a:lnSpc>
                <a:spcPct val="115000"/>
              </a:lnSpc>
              <a:spcBef>
                <a:spcPts val="0"/>
              </a:spcBef>
              <a:spcAft>
                <a:spcPts val="0"/>
              </a:spcAft>
              <a:buNone/>
            </a:pPr>
            <a:r>
              <a:rPr lang="en" sz="2400" b="1">
                <a:solidFill>
                  <a:schemeClr val="dk1"/>
                </a:solidFill>
              </a:rPr>
              <a:t>Project Objectives</a:t>
            </a:r>
            <a:endParaRPr sz="2400" b="1">
              <a:solidFill>
                <a:schemeClr val="dk1"/>
              </a:solidFill>
            </a:endParaRPr>
          </a:p>
          <a:p>
            <a:pPr marL="914400" marR="0" lvl="0" indent="-381000" algn="l" rtl="0">
              <a:lnSpc>
                <a:spcPct val="115000"/>
              </a:lnSpc>
              <a:spcBef>
                <a:spcPts val="0"/>
              </a:spcBef>
              <a:spcAft>
                <a:spcPts val="0"/>
              </a:spcAft>
              <a:buClr>
                <a:schemeClr val="dk1"/>
              </a:buClr>
              <a:buSzPts val="2400"/>
              <a:buChar char="●"/>
            </a:pPr>
            <a:r>
              <a:rPr lang="en" sz="2400">
                <a:solidFill>
                  <a:schemeClr val="dk1"/>
                </a:solidFill>
              </a:rPr>
              <a:t>Collect and analyze BC and PM</a:t>
            </a:r>
            <a:r>
              <a:rPr lang="en" sz="2400" baseline="-25000">
                <a:solidFill>
                  <a:schemeClr val="dk1"/>
                </a:solidFill>
              </a:rPr>
              <a:t>2.5 </a:t>
            </a:r>
            <a:r>
              <a:rPr lang="en" sz="2400">
                <a:solidFill>
                  <a:schemeClr val="dk1"/>
                </a:solidFill>
              </a:rPr>
              <a:t>in Camp Washington</a:t>
            </a:r>
            <a:endParaRPr sz="2400">
              <a:solidFill>
                <a:schemeClr val="dk1"/>
              </a:solidFill>
            </a:endParaRPr>
          </a:p>
          <a:p>
            <a:pPr marL="0" marR="0" lvl="0" indent="0" algn="l" rtl="0">
              <a:lnSpc>
                <a:spcPct val="115000"/>
              </a:lnSpc>
              <a:spcBef>
                <a:spcPts val="0"/>
              </a:spcBef>
              <a:spcAft>
                <a:spcPts val="0"/>
              </a:spcAft>
              <a:buNone/>
            </a:pPr>
            <a:endParaRPr sz="800" b="1">
              <a:solidFill>
                <a:schemeClr val="dk1"/>
              </a:solidFill>
            </a:endParaRPr>
          </a:p>
          <a:p>
            <a:pPr marL="0" marR="0" lvl="0" indent="0" algn="l" rtl="0">
              <a:lnSpc>
                <a:spcPct val="115000"/>
              </a:lnSpc>
              <a:spcBef>
                <a:spcPts val="0"/>
              </a:spcBef>
              <a:spcAft>
                <a:spcPts val="0"/>
              </a:spcAft>
              <a:buNone/>
            </a:pPr>
            <a:r>
              <a:rPr lang="en" sz="2400" b="1">
                <a:solidFill>
                  <a:schemeClr val="dk1"/>
                </a:solidFill>
              </a:rPr>
              <a:t>Results</a:t>
            </a:r>
            <a:endParaRPr sz="2400" b="1">
              <a:solidFill>
                <a:schemeClr val="dk1"/>
              </a:solidFill>
            </a:endParaRPr>
          </a:p>
          <a:p>
            <a:pPr marL="914400" marR="0" lvl="0" indent="-381000" algn="l" rtl="0">
              <a:lnSpc>
                <a:spcPct val="115000"/>
              </a:lnSpc>
              <a:spcBef>
                <a:spcPts val="0"/>
              </a:spcBef>
              <a:spcAft>
                <a:spcPts val="0"/>
              </a:spcAft>
              <a:buClr>
                <a:schemeClr val="dk1"/>
              </a:buClr>
              <a:buSzPts val="2400"/>
              <a:buChar char="●"/>
            </a:pPr>
            <a:r>
              <a:rPr lang="en" sz="2400">
                <a:solidFill>
                  <a:schemeClr val="dk1"/>
                </a:solidFill>
              </a:rPr>
              <a:t>Considerable spatial variation</a:t>
            </a:r>
            <a:endParaRPr sz="2400">
              <a:solidFill>
                <a:schemeClr val="dk1"/>
              </a:solidFill>
            </a:endParaRPr>
          </a:p>
          <a:p>
            <a:pPr marL="914400" marR="0" lvl="0" indent="-381000" algn="l" rtl="0">
              <a:lnSpc>
                <a:spcPct val="115000"/>
              </a:lnSpc>
              <a:spcBef>
                <a:spcPts val="0"/>
              </a:spcBef>
              <a:spcAft>
                <a:spcPts val="0"/>
              </a:spcAft>
              <a:buClr>
                <a:schemeClr val="dk1"/>
              </a:buClr>
              <a:buSzPts val="2400"/>
              <a:buChar char="●"/>
            </a:pPr>
            <a:r>
              <a:rPr lang="en" sz="2400">
                <a:solidFill>
                  <a:schemeClr val="dk1"/>
                </a:solidFill>
              </a:rPr>
              <a:t>Higher concentrations in the morning</a:t>
            </a:r>
            <a:endParaRPr sz="2400">
              <a:solidFill>
                <a:schemeClr val="dk1"/>
              </a:solidFill>
            </a:endParaRPr>
          </a:p>
          <a:p>
            <a:pPr marL="914400" marR="0" lvl="0" indent="-381000" algn="l" rtl="0">
              <a:lnSpc>
                <a:spcPct val="115000"/>
              </a:lnSpc>
              <a:spcBef>
                <a:spcPts val="0"/>
              </a:spcBef>
              <a:spcAft>
                <a:spcPts val="0"/>
              </a:spcAft>
              <a:buClr>
                <a:schemeClr val="dk1"/>
              </a:buClr>
              <a:buSzPts val="2400"/>
              <a:buChar char="●"/>
            </a:pPr>
            <a:r>
              <a:rPr lang="en" sz="2400">
                <a:solidFill>
                  <a:schemeClr val="dk1"/>
                </a:solidFill>
              </a:rPr>
              <a:t>BC is higher in the southern part of Camp Washington</a:t>
            </a:r>
            <a:endParaRPr sz="2400">
              <a:solidFill>
                <a:schemeClr val="dk1"/>
              </a:solidFill>
            </a:endParaRPr>
          </a:p>
          <a:p>
            <a:pPr marL="0" lvl="0" indent="0">
              <a:lnSpc>
                <a:spcPct val="115000"/>
              </a:lnSpc>
              <a:spcBef>
                <a:spcPts val="0"/>
              </a:spcBef>
              <a:spcAft>
                <a:spcPts val="0"/>
              </a:spcAft>
              <a:buNone/>
            </a:pPr>
            <a:endParaRPr sz="24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sldNum" idx="12"/>
          </p:nvPr>
        </p:nvSpPr>
        <p:spPr>
          <a:xfrm>
            <a:off x="-76192" y="6485697"/>
            <a:ext cx="548700" cy="524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6</a:t>
            </a:fld>
            <a:endParaRPr/>
          </a:p>
        </p:txBody>
      </p:sp>
      <p:sp>
        <p:nvSpPr>
          <p:cNvPr id="100" name="Google Shape;100;p18"/>
          <p:cNvSpPr txBox="1">
            <a:spLocks noGrp="1"/>
          </p:cNvSpPr>
          <p:nvPr>
            <p:ph type="ctrTitle" idx="4294967295"/>
          </p:nvPr>
        </p:nvSpPr>
        <p:spPr>
          <a:xfrm>
            <a:off x="0" y="0"/>
            <a:ext cx="7753200" cy="743400"/>
          </a:xfrm>
          <a:prstGeom prst="rect">
            <a:avLst/>
          </a:prstGeom>
          <a:solidFill>
            <a:srgbClr val="CC0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rPr>
              <a:t>Introduction:  The Problem</a:t>
            </a:r>
            <a:endParaRPr sz="3600">
              <a:solidFill>
                <a:srgbClr val="FFFFFF"/>
              </a:solidFill>
            </a:endParaRPr>
          </a:p>
        </p:txBody>
      </p:sp>
      <p:pic>
        <p:nvPicPr>
          <p:cNvPr id="101" name="Google Shape;101;p18"/>
          <p:cNvPicPr preferRelativeResize="0"/>
          <p:nvPr/>
        </p:nvPicPr>
        <p:blipFill>
          <a:blip r:embed="rId3">
            <a:alphaModFix/>
          </a:blip>
          <a:stretch>
            <a:fillRect/>
          </a:stretch>
        </p:blipFill>
        <p:spPr>
          <a:xfrm>
            <a:off x="7753082" y="0"/>
            <a:ext cx="1390916" cy="743399"/>
          </a:xfrm>
          <a:prstGeom prst="rect">
            <a:avLst/>
          </a:prstGeom>
          <a:noFill/>
          <a:ln>
            <a:noFill/>
          </a:ln>
        </p:spPr>
      </p:pic>
      <p:pic>
        <p:nvPicPr>
          <p:cNvPr id="102" name="Google Shape;102;p18"/>
          <p:cNvPicPr preferRelativeResize="0"/>
          <p:nvPr/>
        </p:nvPicPr>
        <p:blipFill rotWithShape="1">
          <a:blip r:embed="rId4">
            <a:alphaModFix/>
          </a:blip>
          <a:srcRect r="1497" b="89798"/>
          <a:stretch/>
        </p:blipFill>
        <p:spPr>
          <a:xfrm>
            <a:off x="76200" y="857250"/>
            <a:ext cx="9006773" cy="524699"/>
          </a:xfrm>
          <a:prstGeom prst="rect">
            <a:avLst/>
          </a:prstGeom>
          <a:noFill/>
          <a:ln>
            <a:noFill/>
          </a:ln>
        </p:spPr>
      </p:pic>
      <p:pic>
        <p:nvPicPr>
          <p:cNvPr id="103" name="Google Shape;103;p18"/>
          <p:cNvPicPr preferRelativeResize="0"/>
          <p:nvPr/>
        </p:nvPicPr>
        <p:blipFill rotWithShape="1">
          <a:blip r:embed="rId5">
            <a:alphaModFix/>
          </a:blip>
          <a:srcRect l="2837" t="4551" r="43526" b="4415"/>
          <a:stretch/>
        </p:blipFill>
        <p:spPr>
          <a:xfrm>
            <a:off x="87100" y="1473568"/>
            <a:ext cx="4208026" cy="4017308"/>
          </a:xfrm>
          <a:prstGeom prst="rect">
            <a:avLst/>
          </a:prstGeom>
          <a:noFill/>
          <a:ln>
            <a:noFill/>
          </a:ln>
        </p:spPr>
      </p:pic>
      <p:pic>
        <p:nvPicPr>
          <p:cNvPr id="104" name="Google Shape;104;p18"/>
          <p:cNvPicPr preferRelativeResize="0"/>
          <p:nvPr/>
        </p:nvPicPr>
        <p:blipFill rotWithShape="1">
          <a:blip r:embed="rId6">
            <a:alphaModFix/>
          </a:blip>
          <a:srcRect l="7669" t="20183" r="22862" b="4786"/>
          <a:stretch/>
        </p:blipFill>
        <p:spPr>
          <a:xfrm>
            <a:off x="2765134" y="1419600"/>
            <a:ext cx="6317842" cy="3838801"/>
          </a:xfrm>
          <a:prstGeom prst="rect">
            <a:avLst/>
          </a:prstGeom>
          <a:noFill/>
          <a:ln>
            <a:noFill/>
          </a:ln>
        </p:spPr>
      </p:pic>
      <p:sp>
        <p:nvSpPr>
          <p:cNvPr id="105" name="Google Shape;105;p18"/>
          <p:cNvSpPr/>
          <p:nvPr/>
        </p:nvSpPr>
        <p:spPr>
          <a:xfrm>
            <a:off x="1901100" y="1312600"/>
            <a:ext cx="1999500" cy="619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6" name="Google Shape;106;p18"/>
          <p:cNvSpPr/>
          <p:nvPr/>
        </p:nvSpPr>
        <p:spPr>
          <a:xfrm>
            <a:off x="2436200" y="3858950"/>
            <a:ext cx="1025400" cy="619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7" name="Google Shape;107;p18"/>
          <p:cNvSpPr/>
          <p:nvPr/>
        </p:nvSpPr>
        <p:spPr>
          <a:xfrm>
            <a:off x="2875200" y="3997250"/>
            <a:ext cx="1025400" cy="619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8" name="Google Shape;108;p18"/>
          <p:cNvSpPr/>
          <p:nvPr/>
        </p:nvSpPr>
        <p:spPr>
          <a:xfrm>
            <a:off x="2765125" y="4417200"/>
            <a:ext cx="1530000" cy="841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09" name="Google Shape;109;p18"/>
          <p:cNvPicPr preferRelativeResize="0"/>
          <p:nvPr/>
        </p:nvPicPr>
        <p:blipFill rotWithShape="1">
          <a:blip r:embed="rId5">
            <a:alphaModFix/>
          </a:blip>
          <a:srcRect l="2837" t="69223" r="43526" b="4415"/>
          <a:stretch/>
        </p:blipFill>
        <p:spPr>
          <a:xfrm>
            <a:off x="87100" y="4354349"/>
            <a:ext cx="4111099" cy="1136525"/>
          </a:xfrm>
          <a:prstGeom prst="rect">
            <a:avLst/>
          </a:prstGeom>
          <a:noFill/>
          <a:ln>
            <a:noFill/>
          </a:ln>
        </p:spPr>
      </p:pic>
      <p:sp>
        <p:nvSpPr>
          <p:cNvPr id="110" name="Google Shape;110;p18"/>
          <p:cNvSpPr/>
          <p:nvPr/>
        </p:nvSpPr>
        <p:spPr>
          <a:xfrm>
            <a:off x="5644525" y="2707000"/>
            <a:ext cx="709500" cy="1438200"/>
          </a:xfrm>
          <a:prstGeom prst="rect">
            <a:avLst/>
          </a:prstGeom>
          <a:no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1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9"/>
          <p:cNvSpPr txBox="1">
            <a:spLocks noGrp="1"/>
          </p:cNvSpPr>
          <p:nvPr>
            <p:ph type="sldNum" idx="12"/>
          </p:nvPr>
        </p:nvSpPr>
        <p:spPr>
          <a:xfrm>
            <a:off x="-76192" y="6485697"/>
            <a:ext cx="548700" cy="524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7</a:t>
            </a:fld>
            <a:endParaRPr/>
          </a:p>
        </p:txBody>
      </p:sp>
      <p:sp>
        <p:nvSpPr>
          <p:cNvPr id="116" name="Google Shape;116;p19"/>
          <p:cNvSpPr txBox="1">
            <a:spLocks noGrp="1"/>
          </p:cNvSpPr>
          <p:nvPr>
            <p:ph type="ctrTitle" idx="4294967295"/>
          </p:nvPr>
        </p:nvSpPr>
        <p:spPr>
          <a:xfrm>
            <a:off x="0" y="0"/>
            <a:ext cx="7753200" cy="743400"/>
          </a:xfrm>
          <a:prstGeom prst="rect">
            <a:avLst/>
          </a:prstGeom>
          <a:solidFill>
            <a:srgbClr val="CC0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rPr>
              <a:t>Introduction:  Essential Question</a:t>
            </a:r>
            <a:endParaRPr sz="3600">
              <a:solidFill>
                <a:srgbClr val="FFFFFF"/>
              </a:solidFill>
            </a:endParaRPr>
          </a:p>
        </p:txBody>
      </p:sp>
      <p:sp>
        <p:nvSpPr>
          <p:cNvPr id="117" name="Google Shape;117;p19"/>
          <p:cNvSpPr/>
          <p:nvPr/>
        </p:nvSpPr>
        <p:spPr>
          <a:xfrm>
            <a:off x="1215300" y="1312600"/>
            <a:ext cx="1999500" cy="619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8" name="Google Shape;118;p19"/>
          <p:cNvSpPr/>
          <p:nvPr/>
        </p:nvSpPr>
        <p:spPr>
          <a:xfrm>
            <a:off x="1750400" y="3858950"/>
            <a:ext cx="1025400" cy="619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9" name="Google Shape;119;p19"/>
          <p:cNvSpPr/>
          <p:nvPr/>
        </p:nvSpPr>
        <p:spPr>
          <a:xfrm>
            <a:off x="2189400" y="3997250"/>
            <a:ext cx="1025400" cy="619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0" name="Google Shape;120;p19"/>
          <p:cNvSpPr/>
          <p:nvPr/>
        </p:nvSpPr>
        <p:spPr>
          <a:xfrm>
            <a:off x="2079325" y="4417200"/>
            <a:ext cx="1530000" cy="841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21" name="Google Shape;121;p19"/>
          <p:cNvPicPr preferRelativeResize="0"/>
          <p:nvPr/>
        </p:nvPicPr>
        <p:blipFill rotWithShape="1">
          <a:blip r:embed="rId3">
            <a:alphaModFix/>
          </a:blip>
          <a:srcRect l="47742" r="26383" b="3595"/>
          <a:stretch/>
        </p:blipFill>
        <p:spPr>
          <a:xfrm>
            <a:off x="1310301" y="930550"/>
            <a:ext cx="2291846" cy="4826226"/>
          </a:xfrm>
          <a:prstGeom prst="rect">
            <a:avLst/>
          </a:prstGeom>
          <a:noFill/>
          <a:ln w="76200" cap="flat" cmpd="sng">
            <a:solidFill>
              <a:srgbClr val="CC0000"/>
            </a:solidFill>
            <a:prstDash val="solid"/>
            <a:round/>
            <a:headEnd type="none" w="sm" len="sm"/>
            <a:tailEnd type="none" w="sm" len="sm"/>
          </a:ln>
        </p:spPr>
      </p:pic>
      <p:pic>
        <p:nvPicPr>
          <p:cNvPr id="122" name="Google Shape;122;p19"/>
          <p:cNvPicPr preferRelativeResize="0"/>
          <p:nvPr/>
        </p:nvPicPr>
        <p:blipFill rotWithShape="1">
          <a:blip r:embed="rId4">
            <a:alphaModFix/>
          </a:blip>
          <a:srcRect l="45093" t="12394" r="34903" b="13256"/>
          <a:stretch/>
        </p:blipFill>
        <p:spPr>
          <a:xfrm>
            <a:off x="4170253" y="936652"/>
            <a:ext cx="2291846" cy="4814019"/>
          </a:xfrm>
          <a:prstGeom prst="rect">
            <a:avLst/>
          </a:prstGeom>
          <a:noFill/>
          <a:ln w="76200" cap="flat" cmpd="sng">
            <a:solidFill>
              <a:srgbClr val="CC0000"/>
            </a:solidFill>
            <a:prstDash val="solid"/>
            <a:round/>
            <a:headEnd type="none" w="sm" len="sm"/>
            <a:tailEnd type="none" w="sm" len="sm"/>
          </a:ln>
        </p:spPr>
      </p:pic>
      <p:pic>
        <p:nvPicPr>
          <p:cNvPr id="123" name="Google Shape;123;p19"/>
          <p:cNvPicPr preferRelativeResize="0"/>
          <p:nvPr/>
        </p:nvPicPr>
        <p:blipFill rotWithShape="1">
          <a:blip r:embed="rId5">
            <a:alphaModFix/>
          </a:blip>
          <a:srcRect t="36432" b="7248"/>
          <a:stretch/>
        </p:blipFill>
        <p:spPr>
          <a:xfrm rot="-5400007">
            <a:off x="3935625" y="3066505"/>
            <a:ext cx="4478800" cy="1059441"/>
          </a:xfrm>
          <a:prstGeom prst="rect">
            <a:avLst/>
          </a:prstGeom>
          <a:noFill/>
          <a:ln>
            <a:noFill/>
          </a:ln>
        </p:spPr>
      </p:pic>
      <p:pic>
        <p:nvPicPr>
          <p:cNvPr id="124" name="Google Shape;124;p19"/>
          <p:cNvPicPr preferRelativeResize="0"/>
          <p:nvPr/>
        </p:nvPicPr>
        <p:blipFill>
          <a:blip r:embed="rId6">
            <a:alphaModFix/>
          </a:blip>
          <a:stretch>
            <a:fillRect/>
          </a:stretch>
        </p:blipFill>
        <p:spPr>
          <a:xfrm>
            <a:off x="4852397" y="1932102"/>
            <a:ext cx="749602" cy="743400"/>
          </a:xfrm>
          <a:prstGeom prst="rect">
            <a:avLst/>
          </a:prstGeom>
          <a:noFill/>
          <a:ln>
            <a:noFill/>
          </a:ln>
        </p:spPr>
      </p:pic>
      <p:pic>
        <p:nvPicPr>
          <p:cNvPr id="125" name="Google Shape;125;p19"/>
          <p:cNvPicPr preferRelativeResize="0"/>
          <p:nvPr/>
        </p:nvPicPr>
        <p:blipFill>
          <a:blip r:embed="rId7">
            <a:alphaModFix/>
          </a:blip>
          <a:stretch>
            <a:fillRect/>
          </a:stretch>
        </p:blipFill>
        <p:spPr>
          <a:xfrm rot="5400005">
            <a:off x="1809369" y="3019811"/>
            <a:ext cx="4205526" cy="1793943"/>
          </a:xfrm>
          <a:prstGeom prst="rect">
            <a:avLst/>
          </a:prstGeom>
          <a:noFill/>
          <a:ln>
            <a:noFill/>
          </a:ln>
        </p:spPr>
      </p:pic>
      <p:sp>
        <p:nvSpPr>
          <p:cNvPr id="126" name="Google Shape;126;p19"/>
          <p:cNvSpPr/>
          <p:nvPr/>
        </p:nvSpPr>
        <p:spPr>
          <a:xfrm>
            <a:off x="5157993" y="2266788"/>
            <a:ext cx="487296" cy="524664"/>
          </a:xfrm>
          <a:prstGeom prst="cloud">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7" name="Google Shape;127;p19"/>
          <p:cNvSpPr/>
          <p:nvPr/>
        </p:nvSpPr>
        <p:spPr>
          <a:xfrm>
            <a:off x="4670693" y="2266788"/>
            <a:ext cx="487296" cy="524664"/>
          </a:xfrm>
          <a:prstGeom prst="cloud">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8" name="Google Shape;128;p19"/>
          <p:cNvSpPr/>
          <p:nvPr/>
        </p:nvSpPr>
        <p:spPr>
          <a:xfrm>
            <a:off x="4670699" y="2468760"/>
            <a:ext cx="1025352" cy="960228"/>
          </a:xfrm>
          <a:prstGeom prst="cloud">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9" name="Google Shape;129;p19"/>
          <p:cNvSpPr/>
          <p:nvPr/>
        </p:nvSpPr>
        <p:spPr>
          <a:xfrm>
            <a:off x="4549950" y="1579048"/>
            <a:ext cx="1278936" cy="1212408"/>
          </a:xfrm>
          <a:prstGeom prst="cloud">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0" name="Google Shape;130;p19"/>
          <p:cNvSpPr txBox="1"/>
          <p:nvPr/>
        </p:nvSpPr>
        <p:spPr>
          <a:xfrm>
            <a:off x="6704750" y="1412750"/>
            <a:ext cx="2439000" cy="36753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2400" b="1" dirty="0"/>
              <a:t>How does </a:t>
            </a:r>
            <a:endParaRPr sz="2400" b="1" dirty="0"/>
          </a:p>
          <a:p>
            <a:pPr marL="0" lvl="0" indent="0" algn="ctr">
              <a:spcBef>
                <a:spcPts val="0"/>
              </a:spcBef>
              <a:spcAft>
                <a:spcPts val="0"/>
              </a:spcAft>
              <a:buNone/>
            </a:pPr>
            <a:r>
              <a:rPr lang="en" sz="2400" b="1" dirty="0"/>
              <a:t>air pollution generated on </a:t>
            </a:r>
            <a:endParaRPr lang="en" sz="2400" b="1" dirty="0" smtClean="0"/>
          </a:p>
          <a:p>
            <a:pPr marL="0" lvl="0" indent="0" algn="ctr">
              <a:spcBef>
                <a:spcPts val="0"/>
              </a:spcBef>
              <a:spcAft>
                <a:spcPts val="0"/>
              </a:spcAft>
              <a:buNone/>
            </a:pPr>
            <a:r>
              <a:rPr lang="en" sz="2400" b="1" dirty="0" smtClean="0"/>
              <a:t>I-75 </a:t>
            </a:r>
            <a:r>
              <a:rPr lang="en" sz="2400" b="1" dirty="0"/>
              <a:t>and in </a:t>
            </a:r>
            <a:endParaRPr sz="2400" b="1" dirty="0"/>
          </a:p>
          <a:p>
            <a:pPr marL="0" lvl="0" indent="0" algn="ctr">
              <a:spcBef>
                <a:spcPts val="0"/>
              </a:spcBef>
              <a:spcAft>
                <a:spcPts val="0"/>
              </a:spcAft>
              <a:buNone/>
            </a:pPr>
            <a:r>
              <a:rPr lang="en" sz="2400" b="1" dirty="0"/>
              <a:t>the railyard </a:t>
            </a:r>
            <a:endParaRPr sz="2400" b="1" dirty="0"/>
          </a:p>
          <a:p>
            <a:pPr marL="0" lvl="0" indent="0" algn="ctr">
              <a:spcBef>
                <a:spcPts val="0"/>
              </a:spcBef>
              <a:spcAft>
                <a:spcPts val="0"/>
              </a:spcAft>
              <a:buNone/>
            </a:pPr>
            <a:r>
              <a:rPr lang="en" sz="2400" b="1" dirty="0"/>
              <a:t>affect</a:t>
            </a:r>
            <a:endParaRPr sz="2400" b="1" dirty="0"/>
          </a:p>
          <a:p>
            <a:pPr marL="0" lvl="0" indent="0" algn="ctr">
              <a:spcBef>
                <a:spcPts val="0"/>
              </a:spcBef>
              <a:spcAft>
                <a:spcPts val="0"/>
              </a:spcAft>
              <a:buNone/>
            </a:pPr>
            <a:r>
              <a:rPr lang="en" sz="2400" b="1" dirty="0"/>
              <a:t>life expectancy </a:t>
            </a:r>
            <a:endParaRPr sz="2400" b="1" dirty="0"/>
          </a:p>
          <a:p>
            <a:pPr marL="0" lvl="0" indent="0" algn="ctr">
              <a:spcBef>
                <a:spcPts val="0"/>
              </a:spcBef>
              <a:spcAft>
                <a:spcPts val="0"/>
              </a:spcAft>
              <a:buNone/>
            </a:pPr>
            <a:r>
              <a:rPr lang="en" sz="2400" b="1" dirty="0"/>
              <a:t>in Camp Washington?</a:t>
            </a:r>
            <a:endParaRPr sz="2400" b="1" dirty="0"/>
          </a:p>
        </p:txBody>
      </p:sp>
      <p:pic>
        <p:nvPicPr>
          <p:cNvPr id="131" name="Google Shape;131;p19"/>
          <p:cNvPicPr preferRelativeResize="0"/>
          <p:nvPr/>
        </p:nvPicPr>
        <p:blipFill>
          <a:blip r:embed="rId8">
            <a:alphaModFix/>
          </a:blip>
          <a:stretch>
            <a:fillRect/>
          </a:stretch>
        </p:blipFill>
        <p:spPr>
          <a:xfrm>
            <a:off x="7753065" y="0"/>
            <a:ext cx="1390936" cy="7433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1000"/>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3"/>
                                        </p:tgtEl>
                                        <p:attrNameLst>
                                          <p:attrName>style.visibility</p:attrName>
                                        </p:attrNameLst>
                                      </p:cBhvr>
                                      <p:to>
                                        <p:strVal val="visible"/>
                                      </p:to>
                                    </p:set>
                                    <p:anim calcmode="lin" valueType="num">
                                      <p:cBhvr additive="base">
                                        <p:cTn id="12" dur="2600"/>
                                        <p:tgtEl>
                                          <p:spTgt spid="123"/>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5"/>
                                        </p:tgtEl>
                                        <p:attrNameLst>
                                          <p:attrName>style.visibility</p:attrName>
                                        </p:attrNameLst>
                                      </p:cBhvr>
                                      <p:to>
                                        <p:strVal val="visible"/>
                                      </p:to>
                                    </p:set>
                                    <p:anim calcmode="lin" valueType="num">
                                      <p:cBhvr additive="base">
                                        <p:cTn id="15" dur="2600"/>
                                        <p:tgtEl>
                                          <p:spTgt spid="12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6"/>
                                        </p:tgtEl>
                                        <p:attrNameLst>
                                          <p:attrName>style.visibility</p:attrName>
                                        </p:attrNameLst>
                                      </p:cBhvr>
                                      <p:to>
                                        <p:strVal val="visible"/>
                                      </p:to>
                                    </p:set>
                                    <p:animEffect transition="in" filter="fade">
                                      <p:cBhvr>
                                        <p:cTn id="20" dur="1000"/>
                                        <p:tgtEl>
                                          <p:spTgt spid="12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27"/>
                                        </p:tgtEl>
                                        <p:attrNameLst>
                                          <p:attrName>style.visibility</p:attrName>
                                        </p:attrNameLst>
                                      </p:cBhvr>
                                      <p:to>
                                        <p:strVal val="visible"/>
                                      </p:to>
                                    </p:set>
                                    <p:animEffect transition="in" filter="fade">
                                      <p:cBhvr>
                                        <p:cTn id="24" dur="1000"/>
                                        <p:tgtEl>
                                          <p:spTgt spid="127"/>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28"/>
                                        </p:tgtEl>
                                        <p:attrNameLst>
                                          <p:attrName>style.visibility</p:attrName>
                                        </p:attrNameLst>
                                      </p:cBhvr>
                                      <p:to>
                                        <p:strVal val="visible"/>
                                      </p:to>
                                    </p:set>
                                    <p:animEffect transition="in" filter="fade">
                                      <p:cBhvr>
                                        <p:cTn id="28" dur="1000"/>
                                        <p:tgtEl>
                                          <p:spTgt spid="128"/>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29"/>
                                        </p:tgtEl>
                                        <p:attrNameLst>
                                          <p:attrName>style.visibility</p:attrName>
                                        </p:attrNameLst>
                                      </p:cBhvr>
                                      <p:to>
                                        <p:strVal val="visible"/>
                                      </p:to>
                                    </p:set>
                                    <p:animEffect transition="in" filter="fade">
                                      <p:cBhvr>
                                        <p:cTn id="32" dur="1000"/>
                                        <p:tgtEl>
                                          <p:spTgt spid="1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0"/>
                                        </p:tgtEl>
                                        <p:attrNameLst>
                                          <p:attrName>style.visibility</p:attrName>
                                        </p:attrNameLst>
                                      </p:cBhvr>
                                      <p:to>
                                        <p:strVal val="visible"/>
                                      </p:to>
                                    </p:set>
                                    <p:animEffect transition="in" filter="fade">
                                      <p:cBhvr>
                                        <p:cTn id="37" dur="10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0"/>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8</a:t>
            </a:fld>
            <a:endParaRPr/>
          </a:p>
        </p:txBody>
      </p:sp>
      <p:sp>
        <p:nvSpPr>
          <p:cNvPr id="137" name="Google Shape;137;p20"/>
          <p:cNvSpPr txBox="1">
            <a:spLocks noGrp="1"/>
          </p:cNvSpPr>
          <p:nvPr>
            <p:ph type="ctrTitle" idx="4294967295"/>
          </p:nvPr>
        </p:nvSpPr>
        <p:spPr>
          <a:xfrm>
            <a:off x="0" y="0"/>
            <a:ext cx="7753200" cy="743400"/>
          </a:xfrm>
          <a:prstGeom prst="rect">
            <a:avLst/>
          </a:prstGeom>
          <a:solidFill>
            <a:srgbClr val="CC0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rPr>
              <a:t>Background</a:t>
            </a:r>
            <a:endParaRPr sz="3600">
              <a:solidFill>
                <a:srgbClr val="FFFFFF"/>
              </a:solidFill>
            </a:endParaRPr>
          </a:p>
        </p:txBody>
      </p:sp>
      <p:pic>
        <p:nvPicPr>
          <p:cNvPr id="138" name="Google Shape;138;p20"/>
          <p:cNvPicPr preferRelativeResize="0"/>
          <p:nvPr/>
        </p:nvPicPr>
        <p:blipFill>
          <a:blip r:embed="rId3">
            <a:alphaModFix/>
          </a:blip>
          <a:stretch>
            <a:fillRect/>
          </a:stretch>
        </p:blipFill>
        <p:spPr>
          <a:xfrm>
            <a:off x="7753084" y="-1"/>
            <a:ext cx="1390916" cy="743399"/>
          </a:xfrm>
          <a:prstGeom prst="rect">
            <a:avLst/>
          </a:prstGeom>
          <a:noFill/>
          <a:ln>
            <a:noFill/>
          </a:ln>
        </p:spPr>
      </p:pic>
      <p:pic>
        <p:nvPicPr>
          <p:cNvPr id="139" name="Google Shape;139;p20"/>
          <p:cNvPicPr preferRelativeResize="0"/>
          <p:nvPr/>
        </p:nvPicPr>
        <p:blipFill>
          <a:blip r:embed="rId4">
            <a:alphaModFix/>
          </a:blip>
          <a:stretch>
            <a:fillRect/>
          </a:stretch>
        </p:blipFill>
        <p:spPr>
          <a:xfrm>
            <a:off x="867901" y="927650"/>
            <a:ext cx="7408186" cy="4734950"/>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1"/>
          <p:cNvSpPr txBox="1">
            <a:spLocks noGrp="1"/>
          </p:cNvSpPr>
          <p:nvPr>
            <p:ph type="sldNum" idx="12"/>
          </p:nvPr>
        </p:nvSpPr>
        <p:spPr>
          <a:xfrm>
            <a:off x="-76192" y="6409497"/>
            <a:ext cx="548700" cy="524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9</a:t>
            </a:fld>
            <a:endParaRPr/>
          </a:p>
        </p:txBody>
      </p:sp>
      <p:sp>
        <p:nvSpPr>
          <p:cNvPr id="145" name="Google Shape;145;p21"/>
          <p:cNvSpPr txBox="1">
            <a:spLocks noGrp="1"/>
          </p:cNvSpPr>
          <p:nvPr>
            <p:ph type="ctrTitle" idx="4294967295"/>
          </p:nvPr>
        </p:nvSpPr>
        <p:spPr>
          <a:xfrm>
            <a:off x="0" y="0"/>
            <a:ext cx="7753200" cy="743400"/>
          </a:xfrm>
          <a:prstGeom prst="rect">
            <a:avLst/>
          </a:prstGeom>
          <a:solidFill>
            <a:srgbClr val="CC0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rPr>
              <a:t>Background</a:t>
            </a:r>
            <a:endParaRPr sz="3600">
              <a:solidFill>
                <a:srgbClr val="FFFFFF"/>
              </a:solidFill>
            </a:endParaRPr>
          </a:p>
        </p:txBody>
      </p:sp>
      <p:pic>
        <p:nvPicPr>
          <p:cNvPr id="146" name="Google Shape;146;p21"/>
          <p:cNvPicPr preferRelativeResize="0"/>
          <p:nvPr/>
        </p:nvPicPr>
        <p:blipFill>
          <a:blip r:embed="rId3">
            <a:alphaModFix/>
          </a:blip>
          <a:stretch>
            <a:fillRect/>
          </a:stretch>
        </p:blipFill>
        <p:spPr>
          <a:xfrm>
            <a:off x="7753084" y="-1"/>
            <a:ext cx="1390916" cy="743399"/>
          </a:xfrm>
          <a:prstGeom prst="rect">
            <a:avLst/>
          </a:prstGeom>
          <a:noFill/>
          <a:ln>
            <a:noFill/>
          </a:ln>
        </p:spPr>
      </p:pic>
      <p:pic>
        <p:nvPicPr>
          <p:cNvPr id="147" name="Google Shape;147;p21"/>
          <p:cNvPicPr preferRelativeResize="0"/>
          <p:nvPr/>
        </p:nvPicPr>
        <p:blipFill rotWithShape="1">
          <a:blip r:embed="rId4">
            <a:alphaModFix/>
          </a:blip>
          <a:srcRect t="7388" b="7388"/>
          <a:stretch/>
        </p:blipFill>
        <p:spPr>
          <a:xfrm>
            <a:off x="765125" y="743400"/>
            <a:ext cx="7613750" cy="4866349"/>
          </a:xfrm>
          <a:prstGeom prst="rect">
            <a:avLst/>
          </a:prstGeom>
          <a:noFill/>
          <a:ln>
            <a:noFill/>
          </a:ln>
        </p:spPr>
      </p:pic>
      <p:sp>
        <p:nvSpPr>
          <p:cNvPr id="148" name="Google Shape;148;p21"/>
          <p:cNvSpPr txBox="1"/>
          <p:nvPr/>
        </p:nvSpPr>
        <p:spPr>
          <a:xfrm>
            <a:off x="1019725" y="897025"/>
            <a:ext cx="4294200" cy="397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400" b="1"/>
              <a:t>What is black carbon?</a:t>
            </a:r>
            <a:endParaRPr sz="2400" b="1"/>
          </a:p>
        </p:txBody>
      </p:sp>
      <p:sp>
        <p:nvSpPr>
          <p:cNvPr id="149" name="Google Shape;149;p21"/>
          <p:cNvSpPr txBox="1"/>
          <p:nvPr/>
        </p:nvSpPr>
        <p:spPr>
          <a:xfrm>
            <a:off x="6698175" y="5265500"/>
            <a:ext cx="1720800" cy="397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150" name="Google Shape;150;p21"/>
          <p:cNvPicPr preferRelativeResize="0"/>
          <p:nvPr/>
        </p:nvPicPr>
        <p:blipFill>
          <a:blip r:embed="rId5">
            <a:alphaModFix/>
          </a:blip>
          <a:stretch>
            <a:fillRect/>
          </a:stretch>
        </p:blipFill>
        <p:spPr>
          <a:xfrm>
            <a:off x="2279603" y="5265488"/>
            <a:ext cx="4584797" cy="270725"/>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1226</Words>
  <Application>Microsoft Office PowerPoint</Application>
  <PresentationFormat>On-screen Show (4:3)</PresentationFormat>
  <Paragraphs>233</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Roboto</vt:lpstr>
      <vt:lpstr>Simple Light</vt:lpstr>
      <vt:lpstr>RET Project: Air Quality Monitoring  Near a Major Roadway</vt:lpstr>
      <vt:lpstr>Acknowledgements</vt:lpstr>
      <vt:lpstr>Table of Contents</vt:lpstr>
      <vt:lpstr>Table of Contents = EDP</vt:lpstr>
      <vt:lpstr>Abstract</vt:lpstr>
      <vt:lpstr>Introduction:  The Problem</vt:lpstr>
      <vt:lpstr>Introduction:  Essential Question</vt:lpstr>
      <vt:lpstr>Background</vt:lpstr>
      <vt:lpstr>Background</vt:lpstr>
      <vt:lpstr>Background Literature Review</vt:lpstr>
      <vt:lpstr>PowerPoint Presentation</vt:lpstr>
      <vt:lpstr>Research Training Received</vt:lpstr>
      <vt:lpstr>Research Task: Finding an Approach</vt:lpstr>
      <vt:lpstr>Research Task: Finding an Approach</vt:lpstr>
      <vt:lpstr>Research Task: Finding an Approach</vt:lpstr>
      <vt:lpstr>Collecting Data</vt:lpstr>
      <vt:lpstr>Collecting Data</vt:lpstr>
      <vt:lpstr>Collecting Data</vt:lpstr>
      <vt:lpstr>Collecting and Analyzing Data</vt:lpstr>
      <vt:lpstr>Results</vt:lpstr>
      <vt:lpstr>Results</vt:lpstr>
      <vt:lpstr>Results</vt:lpstr>
      <vt:lpstr>Results</vt:lpstr>
      <vt:lpstr>Dean’s Unit: Physics is Everywhere</vt:lpstr>
      <vt:lpstr>Marie’s Unit: Environmental Remediation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 Project: Air Quality Monitoring  Near a Major Roadway</dc:title>
  <dc:creator>CHEE-User</dc:creator>
  <cp:lastModifiedBy>Dean Stocker</cp:lastModifiedBy>
  <cp:revision>4</cp:revision>
  <dcterms:modified xsi:type="dcterms:W3CDTF">2018-07-25T17:29:14Z</dcterms:modified>
</cp:coreProperties>
</file>